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78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860" y="-366"/>
      </p:cViewPr>
      <p:guideLst>
        <p:guide orient="horz"/>
        <p:guide pos="2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0.14045246783176574"/>
          <c:y val="5.1103280937939921E-2"/>
          <c:w val="0.68554125856219494"/>
          <c:h val="0.89773106797809465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explosion val="5"/>
          <c:dPt>
            <c:idx val="0"/>
            <c:spPr>
              <a:solidFill>
                <a:srgbClr val="0070C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1"/>
            <c:spPr>
              <a:solidFill>
                <a:srgbClr val="C9378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2"/>
            <c:spPr>
              <a:solidFill>
                <a:srgbClr val="FFC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3"/>
            <c:spPr>
              <a:solidFill>
                <a:srgbClr val="FF212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0.19501321756341194"/>
                  <c:y val="-6.5859530254334915E-3"/>
                </c:manualLayout>
              </c:layout>
              <c:showVal val="1"/>
            </c:dLbl>
            <c:dLbl>
              <c:idx val="1"/>
              <c:layout>
                <c:manualLayout>
                  <c:x val="0.26855794664532873"/>
                  <c:y val="6.9122927326332503E-2"/>
                </c:manualLayout>
              </c:layout>
              <c:showVal val="1"/>
            </c:dLbl>
            <c:dLbl>
              <c:idx val="2"/>
              <c:layout>
                <c:manualLayout>
                  <c:x val="0.18709107649523776"/>
                  <c:y val="-8.2104360613602767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  <a:latin typeface="Calibri Light" pitchFamily="34" charset="0"/>
                  </a:defRPr>
                </a:pPr>
                <a:endParaRPr lang="fr-FR"/>
              </a:p>
            </c:txPr>
            <c:showVal val="1"/>
            <c:showLeaderLines val="1"/>
          </c:dLbls>
          <c:cat>
            <c:strRef>
              <c:f>Feuil1!$A$2:$A$3</c:f>
              <c:strCache>
                <c:ptCount val="2"/>
                <c:pt idx="0">
                  <c:v>1er trim.</c:v>
                </c:pt>
                <c:pt idx="1">
                  <c:v>2e trim.</c:v>
                </c:pt>
              </c:strCache>
            </c:strRef>
          </c:cat>
          <c:val>
            <c:numRef>
              <c:f>Feuil1!$B$2:$B$3</c:f>
              <c:numCache>
                <c:formatCode>####%</c:formatCode>
                <c:ptCount val="2"/>
                <c:pt idx="0">
                  <c:v>0.2</c:v>
                </c:pt>
                <c:pt idx="1">
                  <c:v>0.8</c:v>
                </c:pt>
              </c:numCache>
            </c:numRef>
          </c:val>
        </c:ser>
        <c:firstSliceAng val="60"/>
      </c:pieChart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/>
      <c:barChart>
        <c:barDir val="col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J0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fr-FR"/>
              </a:p>
            </c:txPr>
            <c:showVal val="1"/>
          </c:dLbls>
          <c:cat>
            <c:numRef>
              <c:f>Feuil1!$A$2:$A$6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Feuil1!$B$2:$B$6</c:f>
              <c:numCache>
                <c:formatCode>0%</c:formatCode>
                <c:ptCount val="5"/>
                <c:pt idx="0">
                  <c:v>0.2</c:v>
                </c:pt>
                <c:pt idx="1">
                  <c:v>0.4</c:v>
                </c:pt>
                <c:pt idx="2">
                  <c:v>0.2</c:v>
                </c:pt>
                <c:pt idx="3">
                  <c:v>0.2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J45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dLbls>
            <c:txPr>
              <a:bodyPr/>
              <a:lstStyle/>
              <a:p>
                <a:pPr>
                  <a:defRPr sz="1200"/>
                </a:pPr>
                <a:endParaRPr lang="fr-FR"/>
              </a:p>
            </c:txPr>
            <c:showVal val="1"/>
          </c:dLbls>
          <c:cat>
            <c:numRef>
              <c:f>Feuil1!$A$2:$A$6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Feuil1!$C$2:$C$6</c:f>
              <c:numCache>
                <c:formatCode>0%</c:formatCode>
                <c:ptCount val="5"/>
                <c:pt idx="0">
                  <c:v>0</c:v>
                </c:pt>
                <c:pt idx="1">
                  <c:v>0.2</c:v>
                </c:pt>
                <c:pt idx="2">
                  <c:v>0.2</c:v>
                </c:pt>
                <c:pt idx="3">
                  <c:v>0.4</c:v>
                </c:pt>
                <c:pt idx="4">
                  <c:v>0.2</c:v>
                </c:pt>
              </c:numCache>
            </c:numRef>
          </c:val>
        </c:ser>
        <c:axId val="164778752"/>
        <c:axId val="164780288"/>
      </c:barChart>
      <c:catAx>
        <c:axId val="16477875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fr-FR"/>
          </a:p>
        </c:txPr>
        <c:crossAx val="164780288"/>
        <c:crosses val="autoZero"/>
        <c:auto val="1"/>
        <c:lblAlgn val="ctr"/>
        <c:lblOffset val="100"/>
      </c:catAx>
      <c:valAx>
        <c:axId val="164780288"/>
        <c:scaling>
          <c:orientation val="minMax"/>
        </c:scaling>
        <c:delete val="1"/>
        <c:axPos val="l"/>
        <c:majorGridlines/>
        <c:numFmt formatCode="0%" sourceLinked="1"/>
        <c:tickLblPos val="none"/>
        <c:crossAx val="164778752"/>
        <c:crosses val="autoZero"/>
        <c:crossBetween val="between"/>
      </c:valAx>
      <c:spPr>
        <a:solidFill>
          <a:schemeClr val="bg1">
            <a:lumMod val="95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plotArea>
    <c:legend>
      <c:legendPos val="r"/>
      <c:layout>
        <c:manualLayout>
          <c:xMode val="edge"/>
          <c:yMode val="edge"/>
          <c:x val="0.30465108267716534"/>
          <c:y val="4.590755348171191E-2"/>
          <c:w val="0.25993225065616765"/>
          <c:h val="0.18256434039628694"/>
        </c:manualLayout>
      </c:layout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>
        <c:manualLayout>
          <c:layoutTarget val="inner"/>
          <c:xMode val="edge"/>
          <c:yMode val="edge"/>
          <c:x val="0.14045246783176579"/>
          <c:y val="5.1103280937939935E-2"/>
          <c:w val="0.68554125856219517"/>
          <c:h val="0.89773106797809465"/>
        </c:manualLayout>
      </c:layout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explosion val="5"/>
          <c:dPt>
            <c:idx val="0"/>
            <c:spPr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1"/>
            <c:spPr>
              <a:solidFill>
                <a:schemeClr val="accent4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2"/>
            <c:spPr>
              <a:solidFill>
                <a:srgbClr val="FFC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3"/>
            <c:spPr>
              <a:solidFill>
                <a:srgbClr val="FF212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0.14709944499879829"/>
                  <c:y val="0.27043291486131171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chemeClr val="accent4">
                          <a:lumMod val="75000"/>
                        </a:schemeClr>
                      </a:solidFill>
                      <a:latin typeface="Calibri Light" pitchFamily="34" charset="0"/>
                    </a:defRPr>
                  </a:pPr>
                  <a:endParaRPr lang="fr-FR"/>
                </a:p>
              </c:txPr>
              <c:showVal val="1"/>
            </c:dLbl>
            <c:dLbl>
              <c:idx val="1"/>
              <c:layout>
                <c:manualLayout>
                  <c:x val="-0.16651136544156531"/>
                  <c:y val="-0.14697441025071289"/>
                </c:manualLayout>
              </c:layout>
              <c:showVal val="1"/>
            </c:dLbl>
            <c:dLbl>
              <c:idx val="2"/>
              <c:layout>
                <c:manualLayout>
                  <c:x val="0.18709107649523782"/>
                  <c:y val="-8.2104360613602767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  <a:latin typeface="Calibri Light" pitchFamily="34" charset="0"/>
                  </a:defRPr>
                </a:pPr>
                <a:endParaRPr lang="fr-FR"/>
              </a:p>
            </c:txPr>
            <c:showVal val="1"/>
            <c:showLeaderLines val="1"/>
          </c:dLbls>
          <c:cat>
            <c:strRef>
              <c:f>Feuil1!$A$2:$A$3</c:f>
              <c:strCache>
                <c:ptCount val="2"/>
                <c:pt idx="0">
                  <c:v>1er trim.</c:v>
                </c:pt>
                <c:pt idx="1">
                  <c:v>2e trim.</c:v>
                </c:pt>
              </c:strCache>
            </c:strRef>
          </c:cat>
          <c:val>
            <c:numRef>
              <c:f>Feuil1!$B$2:$B$3</c:f>
              <c:numCache>
                <c:formatCode>####%</c:formatCode>
                <c:ptCount val="2"/>
                <c:pt idx="0">
                  <c:v>0.55500000000000005</c:v>
                </c:pt>
                <c:pt idx="1">
                  <c:v>0.44</c:v>
                </c:pt>
              </c:numCache>
            </c:numRef>
          </c:val>
        </c:ser>
        <c:firstSliceAng val="225"/>
      </c:pieChart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plotArea>
      <c:layout>
        <c:manualLayout>
          <c:layoutTarget val="inner"/>
          <c:xMode val="edge"/>
          <c:yMode val="edge"/>
          <c:x val="8.8709677419354829E-2"/>
          <c:y val="4.4594604084827981E-2"/>
          <c:w val="0.88004700854700868"/>
          <c:h val="0.91081079183034042"/>
        </c:manualLayout>
      </c:layout>
      <c:barChart>
        <c:barDir val="bar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rgbClr val="FF5050"/>
            </a:solidFill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c:spPr>
          <c:dPt>
            <c:idx val="0"/>
            <c:spPr>
              <a:solidFill>
                <a:srgbClr val="00B050"/>
              </a:solidFill>
              <a:effectLst>
                <a:outerShdw blurRad="50800" dist="38100" dir="2700000" algn="t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spPr>
              <a:solidFill>
                <a:srgbClr val="FFC000"/>
              </a:solidFill>
              <a:effectLst>
                <a:outerShdw blurRad="50800" dist="38100" dir="2700000" algn="t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spPr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spPr>
              <a:solidFill>
                <a:schemeClr val="bg1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0.10067983663309185"/>
                  <c:y val="-1.0464114234655824E-17"/>
                </c:manualLayout>
              </c:layout>
              <c:showVal val="1"/>
            </c:dLbl>
            <c:txPr>
              <a:bodyPr/>
              <a:lstStyle/>
              <a:p>
                <a:pPr>
                  <a:defRPr sz="1300"/>
                </a:pPr>
                <a:endParaRPr lang="fr-FR"/>
              </a:p>
            </c:txPr>
            <c:showVal val="1"/>
          </c:dLbls>
          <c:cat>
            <c:numRef>
              <c:f>Feuil1!$A$2:$A$4</c:f>
              <c:numCache>
                <c:formatCode>General</c:formatCode>
                <c:ptCount val="3"/>
                <c:pt idx="0">
                  <c:v>10</c:v>
                </c:pt>
                <c:pt idx="1">
                  <c:v>9</c:v>
                </c:pt>
                <c:pt idx="2">
                  <c:v>8</c:v>
                </c:pt>
              </c:numCache>
            </c:numRef>
          </c:cat>
          <c:val>
            <c:numRef>
              <c:f>Feuil1!$B$2:$B$4</c:f>
              <c:numCache>
                <c:formatCode>0%</c:formatCode>
                <c:ptCount val="3"/>
                <c:pt idx="0">
                  <c:v>0.3000000000000001</c:v>
                </c:pt>
                <c:pt idx="1">
                  <c:v>0.4</c:v>
                </c:pt>
                <c:pt idx="2">
                  <c:v>0.3000000000000001</c:v>
                </c:pt>
              </c:numCache>
            </c:numRef>
          </c:val>
        </c:ser>
        <c:gapWidth val="41"/>
        <c:overlap val="100"/>
        <c:axId val="150121472"/>
        <c:axId val="150123264"/>
      </c:barChart>
      <c:catAx>
        <c:axId val="150121472"/>
        <c:scaling>
          <c:orientation val="maxMin"/>
        </c:scaling>
        <c:delete val="1"/>
        <c:axPos val="l"/>
        <c:numFmt formatCode="General" sourceLinked="1"/>
        <c:tickLblPos val="none"/>
        <c:crossAx val="150123264"/>
        <c:crosses val="autoZero"/>
        <c:auto val="1"/>
        <c:lblAlgn val="ctr"/>
        <c:lblOffset val="100"/>
      </c:catAx>
      <c:valAx>
        <c:axId val="150123264"/>
        <c:scaling>
          <c:orientation val="minMax"/>
          <c:max val="0.70000000000000062"/>
          <c:min val="0"/>
        </c:scaling>
        <c:delete val="1"/>
        <c:axPos val="t"/>
        <c:numFmt formatCode="0%" sourceLinked="1"/>
        <c:tickLblPos val="none"/>
        <c:crossAx val="15012147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dPt>
            <c:idx val="1"/>
            <c:spPr>
              <a:solidFill>
                <a:schemeClr val="tx2">
                  <a:lumMod val="75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200"/>
                </a:pPr>
                <a:endParaRPr lang="fr-FR"/>
              </a:p>
            </c:txPr>
            <c:showVal val="1"/>
          </c:dLbls>
          <c:cat>
            <c:strRef>
              <c:f>Feuil1!$A$2:$A$3</c:f>
              <c:strCache>
                <c:ptCount val="2"/>
                <c:pt idx="0">
                  <c:v>J0</c:v>
                </c:pt>
                <c:pt idx="1">
                  <c:v>J45</c:v>
                </c:pt>
              </c:strCache>
            </c:strRef>
          </c:cat>
          <c:val>
            <c:numRef>
              <c:f>Feuil1!$B$2:$B$3</c:f>
              <c:numCache>
                <c:formatCode>General</c:formatCode>
                <c:ptCount val="2"/>
                <c:pt idx="0">
                  <c:v>5.7</c:v>
                </c:pt>
                <c:pt idx="1">
                  <c:v>2.2000000000000002</c:v>
                </c:pt>
              </c:numCache>
            </c:numRef>
          </c:val>
        </c:ser>
        <c:axId val="150206336"/>
        <c:axId val="150207872"/>
      </c:barChart>
      <c:catAx>
        <c:axId val="150206336"/>
        <c:scaling>
          <c:orientation val="minMax"/>
        </c:scaling>
        <c:axPos val="b"/>
        <c:numFmt formatCode="General" sourceLinked="1"/>
        <c:tickLblPos val="nextTo"/>
        <c:spPr>
          <a:ln>
            <a:noFill/>
          </a:ln>
        </c:spPr>
        <c:crossAx val="150207872"/>
        <c:crosses val="autoZero"/>
        <c:auto val="1"/>
        <c:lblAlgn val="ctr"/>
        <c:lblOffset val="100"/>
      </c:catAx>
      <c:valAx>
        <c:axId val="150207872"/>
        <c:scaling>
          <c:orientation val="minMax"/>
          <c:max val="8"/>
        </c:scaling>
        <c:delete val="1"/>
        <c:axPos val="l"/>
        <c:numFmt formatCode="General" sourceLinked="1"/>
        <c:tickLblPos val="none"/>
        <c:crossAx val="150206336"/>
        <c:crosses val="autoZero"/>
        <c:crossBetween val="between"/>
      </c:valAx>
      <c:spPr>
        <a:noFill/>
        <a:ln>
          <a:noFill/>
        </a:ln>
        <a:effectLst/>
      </c:spPr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/>
      <c:barChart>
        <c:barDir val="col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J0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fr-FR"/>
              </a:p>
            </c:txPr>
            <c:showVal val="1"/>
          </c:dLbls>
          <c:cat>
            <c:numRef>
              <c:f>Feuil1!$A$2:$A$10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</c:numCache>
            </c:numRef>
          </c:cat>
          <c:val>
            <c:numRef>
              <c:f>Feuil1!$B$2:$B$10</c:f>
              <c:numCache>
                <c:formatCode>General</c:formatCode>
                <c:ptCount val="9"/>
                <c:pt idx="4" formatCode="0%">
                  <c:v>0.1</c:v>
                </c:pt>
                <c:pt idx="5" formatCode="0%">
                  <c:v>0.4</c:v>
                </c:pt>
                <c:pt idx="6" formatCode="0%">
                  <c:v>0.3000000000000001</c:v>
                </c:pt>
                <c:pt idx="7" formatCode="0%">
                  <c:v>0.1</c:v>
                </c:pt>
                <c:pt idx="8" formatCode="0%">
                  <c:v>0.1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J45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dLbls>
            <c:txPr>
              <a:bodyPr/>
              <a:lstStyle/>
              <a:p>
                <a:pPr>
                  <a:defRPr sz="1200"/>
                </a:pPr>
                <a:endParaRPr lang="fr-FR"/>
              </a:p>
            </c:txPr>
            <c:showVal val="1"/>
          </c:dLbls>
          <c:cat>
            <c:numRef>
              <c:f>Feuil1!$A$2:$A$10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</c:numCache>
            </c:numRef>
          </c:cat>
          <c:val>
            <c:numRef>
              <c:f>Feuil1!$C$2:$C$10</c:f>
              <c:numCache>
                <c:formatCode>0%</c:formatCode>
                <c:ptCount val="9"/>
                <c:pt idx="0">
                  <c:v>0.1</c:v>
                </c:pt>
                <c:pt idx="1">
                  <c:v>0.2</c:v>
                </c:pt>
                <c:pt idx="2">
                  <c:v>0.3000000000000001</c:v>
                </c:pt>
                <c:pt idx="3">
                  <c:v>0.2</c:v>
                </c:pt>
                <c:pt idx="4">
                  <c:v>0.2</c:v>
                </c:pt>
              </c:numCache>
            </c:numRef>
          </c:val>
        </c:ser>
        <c:axId val="152875776"/>
        <c:axId val="152877312"/>
      </c:barChart>
      <c:catAx>
        <c:axId val="15287577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fr-FR"/>
          </a:p>
        </c:txPr>
        <c:crossAx val="152877312"/>
        <c:crosses val="autoZero"/>
        <c:auto val="1"/>
        <c:lblAlgn val="ctr"/>
        <c:lblOffset val="100"/>
      </c:catAx>
      <c:valAx>
        <c:axId val="152877312"/>
        <c:scaling>
          <c:orientation val="minMax"/>
        </c:scaling>
        <c:delete val="1"/>
        <c:axPos val="l"/>
        <c:majorGridlines/>
        <c:numFmt formatCode="General" sourceLinked="1"/>
        <c:tickLblPos val="none"/>
        <c:crossAx val="152875776"/>
        <c:crosses val="autoZero"/>
        <c:crossBetween val="between"/>
      </c:valAx>
      <c:spPr>
        <a:solidFill>
          <a:schemeClr val="bg1">
            <a:lumMod val="95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plotArea>
    <c:legend>
      <c:legendPos val="r"/>
      <c:layout>
        <c:manualLayout>
          <c:xMode val="edge"/>
          <c:yMode val="edge"/>
          <c:x val="9.2151082677165333E-2"/>
          <c:y val="4.9826828026860073E-2"/>
          <c:w val="0.25993225065616776"/>
          <c:h val="0.18256434039628683"/>
        </c:manualLayout>
      </c:layout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dPt>
            <c:idx val="1"/>
            <c:spPr>
              <a:solidFill>
                <a:schemeClr val="tx2">
                  <a:lumMod val="75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200"/>
                </a:pPr>
                <a:endParaRPr lang="fr-FR"/>
              </a:p>
            </c:txPr>
            <c:showVal val="1"/>
          </c:dLbls>
          <c:cat>
            <c:strRef>
              <c:f>Feuil1!$A$2:$A$3</c:f>
              <c:strCache>
                <c:ptCount val="2"/>
                <c:pt idx="0">
                  <c:v>J0</c:v>
                </c:pt>
                <c:pt idx="1">
                  <c:v>J45</c:v>
                </c:pt>
              </c:strCache>
            </c:strRef>
          </c:cat>
          <c:val>
            <c:numRef>
              <c:f>Feuil1!$B$2:$B$3</c:f>
              <c:numCache>
                <c:formatCode>General</c:formatCode>
                <c:ptCount val="2"/>
                <c:pt idx="0">
                  <c:v>5.7</c:v>
                </c:pt>
                <c:pt idx="1">
                  <c:v>2.2000000000000002</c:v>
                </c:pt>
              </c:numCache>
            </c:numRef>
          </c:val>
        </c:ser>
        <c:axId val="151073152"/>
        <c:axId val="151074688"/>
      </c:barChart>
      <c:catAx>
        <c:axId val="151073152"/>
        <c:scaling>
          <c:orientation val="minMax"/>
        </c:scaling>
        <c:axPos val="b"/>
        <c:numFmt formatCode="General" sourceLinked="1"/>
        <c:tickLblPos val="nextTo"/>
        <c:spPr>
          <a:ln>
            <a:noFill/>
          </a:ln>
        </c:spPr>
        <c:crossAx val="151074688"/>
        <c:crosses val="autoZero"/>
        <c:auto val="1"/>
        <c:lblAlgn val="ctr"/>
        <c:lblOffset val="100"/>
      </c:catAx>
      <c:valAx>
        <c:axId val="151074688"/>
        <c:scaling>
          <c:orientation val="minMax"/>
          <c:max val="8"/>
        </c:scaling>
        <c:delete val="1"/>
        <c:axPos val="l"/>
        <c:numFmt formatCode="General" sourceLinked="1"/>
        <c:tickLblPos val="none"/>
        <c:crossAx val="151073152"/>
        <c:crosses val="autoZero"/>
        <c:crossBetween val="between"/>
      </c:valAx>
      <c:spPr>
        <a:noFill/>
        <a:ln>
          <a:noFill/>
        </a:ln>
        <a:effectLst/>
      </c:spPr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dPt>
            <c:idx val="1"/>
            <c:spPr>
              <a:solidFill>
                <a:schemeClr val="tx2">
                  <a:lumMod val="75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200"/>
                </a:pPr>
                <a:endParaRPr lang="fr-FR"/>
              </a:p>
            </c:txPr>
            <c:showVal val="1"/>
          </c:dLbls>
          <c:cat>
            <c:strRef>
              <c:f>Feuil1!$A$2:$A$3</c:f>
              <c:strCache>
                <c:ptCount val="2"/>
                <c:pt idx="0">
                  <c:v>J0</c:v>
                </c:pt>
                <c:pt idx="1">
                  <c:v>J45</c:v>
                </c:pt>
              </c:strCache>
            </c:strRef>
          </c:cat>
          <c:val>
            <c:numRef>
              <c:f>Feuil1!$B$2:$B$3</c:f>
              <c:numCache>
                <c:formatCode>General</c:formatCode>
                <c:ptCount val="2"/>
                <c:pt idx="0">
                  <c:v>15.6</c:v>
                </c:pt>
                <c:pt idx="1">
                  <c:v>9.7000000000000011</c:v>
                </c:pt>
              </c:numCache>
            </c:numRef>
          </c:val>
        </c:ser>
        <c:axId val="160385664"/>
        <c:axId val="160395648"/>
      </c:barChart>
      <c:catAx>
        <c:axId val="160385664"/>
        <c:scaling>
          <c:orientation val="minMax"/>
        </c:scaling>
        <c:axPos val="b"/>
        <c:numFmt formatCode="General" sourceLinked="1"/>
        <c:tickLblPos val="nextTo"/>
        <c:spPr>
          <a:ln>
            <a:noFill/>
          </a:ln>
        </c:spPr>
        <c:crossAx val="160395648"/>
        <c:crosses val="autoZero"/>
        <c:auto val="1"/>
        <c:lblAlgn val="ctr"/>
        <c:lblOffset val="100"/>
      </c:catAx>
      <c:valAx>
        <c:axId val="160395648"/>
        <c:scaling>
          <c:orientation val="minMax"/>
          <c:max val="18"/>
        </c:scaling>
        <c:delete val="1"/>
        <c:axPos val="l"/>
        <c:numFmt formatCode="General" sourceLinked="1"/>
        <c:tickLblPos val="none"/>
        <c:crossAx val="160385664"/>
        <c:crosses val="autoZero"/>
        <c:crossBetween val="between"/>
      </c:valAx>
      <c:spPr>
        <a:noFill/>
        <a:ln>
          <a:noFill/>
        </a:ln>
        <a:effectLst/>
      </c:spPr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plotArea>
      <c:layout/>
      <c:barChart>
        <c:barDir val="col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J0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fr-FR"/>
              </a:p>
            </c:txPr>
            <c:showVal val="1"/>
          </c:dLbls>
          <c:cat>
            <c:strRef>
              <c:f>Feuil1!$A$2:$A$6</c:f>
              <c:strCache>
                <c:ptCount val="5"/>
                <c:pt idx="0">
                  <c:v>0 à 5 cm</c:v>
                </c:pt>
                <c:pt idx="1">
                  <c:v>6 à 10</c:v>
                </c:pt>
                <c:pt idx="2">
                  <c:v>11 à 20</c:v>
                </c:pt>
                <c:pt idx="3">
                  <c:v>21 à 25</c:v>
                </c:pt>
                <c:pt idx="4">
                  <c:v>26 et +</c:v>
                </c:pt>
              </c:strCache>
            </c:strRef>
          </c:cat>
          <c:val>
            <c:numRef>
              <c:f>Feuil1!$B$2:$B$6</c:f>
              <c:numCache>
                <c:formatCode>0%</c:formatCode>
                <c:ptCount val="5"/>
                <c:pt idx="0">
                  <c:v>0.30000000000000004</c:v>
                </c:pt>
                <c:pt idx="1">
                  <c:v>0.2</c:v>
                </c:pt>
                <c:pt idx="2">
                  <c:v>0.2</c:v>
                </c:pt>
                <c:pt idx="3">
                  <c:v>0</c:v>
                </c:pt>
                <c:pt idx="4">
                  <c:v>0.30000000000000004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J45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</c:spPr>
          <c:dLbls>
            <c:txPr>
              <a:bodyPr/>
              <a:lstStyle/>
              <a:p>
                <a:pPr>
                  <a:defRPr sz="1200"/>
                </a:pPr>
                <a:endParaRPr lang="fr-FR"/>
              </a:p>
            </c:txPr>
            <c:showVal val="1"/>
          </c:dLbls>
          <c:cat>
            <c:strRef>
              <c:f>Feuil1!$A$2:$A$6</c:f>
              <c:strCache>
                <c:ptCount val="5"/>
                <c:pt idx="0">
                  <c:v>0 à 5 cm</c:v>
                </c:pt>
                <c:pt idx="1">
                  <c:v>6 à 10</c:v>
                </c:pt>
                <c:pt idx="2">
                  <c:v>11 à 20</c:v>
                </c:pt>
                <c:pt idx="3">
                  <c:v>21 à 25</c:v>
                </c:pt>
                <c:pt idx="4">
                  <c:v>26 et +</c:v>
                </c:pt>
              </c:strCache>
            </c:strRef>
          </c:cat>
          <c:val>
            <c:numRef>
              <c:f>Feuil1!$C$2:$C$6</c:f>
              <c:numCache>
                <c:formatCode>0%</c:formatCode>
                <c:ptCount val="5"/>
                <c:pt idx="0">
                  <c:v>0.4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</c:numCache>
            </c:numRef>
          </c:val>
        </c:ser>
        <c:axId val="160416896"/>
        <c:axId val="160418432"/>
      </c:barChart>
      <c:catAx>
        <c:axId val="16041689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fr-FR"/>
          </a:p>
        </c:txPr>
        <c:crossAx val="160418432"/>
        <c:crosses val="autoZero"/>
        <c:auto val="1"/>
        <c:lblAlgn val="ctr"/>
        <c:lblOffset val="100"/>
      </c:catAx>
      <c:valAx>
        <c:axId val="160418432"/>
        <c:scaling>
          <c:orientation val="minMax"/>
        </c:scaling>
        <c:delete val="1"/>
        <c:axPos val="l"/>
        <c:majorGridlines/>
        <c:numFmt formatCode="0%" sourceLinked="1"/>
        <c:tickLblPos val="none"/>
        <c:crossAx val="160416896"/>
        <c:crosses val="autoZero"/>
        <c:crossBetween val="between"/>
      </c:valAx>
      <c:spPr>
        <a:solidFill>
          <a:schemeClr val="bg1">
            <a:lumMod val="95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plotArea>
    <c:legend>
      <c:legendPos val="r"/>
      <c:layout>
        <c:manualLayout>
          <c:xMode val="edge"/>
          <c:yMode val="edge"/>
          <c:x val="0.30465108267716534"/>
          <c:y val="4.590755348171191E-2"/>
          <c:w val="0.25993225065616771"/>
          <c:h val="0.18256434039628688"/>
        </c:manualLayout>
      </c:layout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dPt>
            <c:idx val="1"/>
            <c:spPr>
              <a:solidFill>
                <a:schemeClr val="tx2">
                  <a:lumMod val="75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200"/>
                </a:pPr>
                <a:endParaRPr lang="fr-FR"/>
              </a:p>
            </c:txPr>
            <c:showVal val="1"/>
          </c:dLbls>
          <c:cat>
            <c:strRef>
              <c:f>Feuil1!$A$2:$A$3</c:f>
              <c:strCache>
                <c:ptCount val="2"/>
                <c:pt idx="0">
                  <c:v>J0</c:v>
                </c:pt>
                <c:pt idx="1">
                  <c:v>J45</c:v>
                </c:pt>
              </c:strCache>
            </c:strRef>
          </c:cat>
          <c:val>
            <c:numRef>
              <c:f>Feuil1!$B$2:$B$3</c:f>
              <c:numCache>
                <c:formatCode>General</c:formatCode>
                <c:ptCount val="2"/>
                <c:pt idx="0">
                  <c:v>2.4</c:v>
                </c:pt>
                <c:pt idx="1">
                  <c:v>3.6</c:v>
                </c:pt>
              </c:numCache>
            </c:numRef>
          </c:val>
        </c:ser>
        <c:axId val="162532736"/>
        <c:axId val="162713984"/>
      </c:barChart>
      <c:catAx>
        <c:axId val="162532736"/>
        <c:scaling>
          <c:orientation val="minMax"/>
        </c:scaling>
        <c:axPos val="b"/>
        <c:numFmt formatCode="General" sourceLinked="1"/>
        <c:tickLblPos val="nextTo"/>
        <c:spPr>
          <a:ln>
            <a:noFill/>
          </a:ln>
        </c:spPr>
        <c:crossAx val="162713984"/>
        <c:crosses val="autoZero"/>
        <c:auto val="1"/>
        <c:lblAlgn val="ctr"/>
        <c:lblOffset val="100"/>
      </c:catAx>
      <c:valAx>
        <c:axId val="162713984"/>
        <c:scaling>
          <c:orientation val="minMax"/>
          <c:max val="5"/>
        </c:scaling>
        <c:delete val="1"/>
        <c:axPos val="l"/>
        <c:numFmt formatCode="General" sourceLinked="1"/>
        <c:tickLblPos val="none"/>
        <c:crossAx val="162532736"/>
        <c:crosses val="autoZero"/>
        <c:crossBetween val="between"/>
      </c:valAx>
      <c:spPr>
        <a:noFill/>
        <a:ln>
          <a:noFill/>
        </a:ln>
        <a:effectLst/>
      </c:spPr>
    </c:plotArea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28AC-22F2-43BF-BC88-D7CE01F30167}" type="datetimeFigureOut">
              <a:rPr lang="fr-FR" smtClean="0"/>
              <a:pPr/>
              <a:t>10/08/2013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A6F65-7B77-4310-8B7C-714808373C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28AC-22F2-43BF-BC88-D7CE01F30167}" type="datetimeFigureOut">
              <a:rPr lang="fr-FR" smtClean="0"/>
              <a:pPr/>
              <a:t>10/08/2013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A6F65-7B77-4310-8B7C-714808373C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28AC-22F2-43BF-BC88-D7CE01F30167}" type="datetimeFigureOut">
              <a:rPr lang="fr-FR" smtClean="0"/>
              <a:pPr/>
              <a:t>10/08/2013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A6F65-7B77-4310-8B7C-714808373C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28AC-22F2-43BF-BC88-D7CE01F30167}" type="datetimeFigureOut">
              <a:rPr lang="fr-FR" smtClean="0"/>
              <a:pPr/>
              <a:t>10/08/2013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A6F65-7B77-4310-8B7C-714808373C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28AC-22F2-43BF-BC88-D7CE01F30167}" type="datetimeFigureOut">
              <a:rPr lang="fr-FR" smtClean="0"/>
              <a:pPr/>
              <a:t>10/08/2013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A6F65-7B77-4310-8B7C-714808373C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28AC-22F2-43BF-BC88-D7CE01F30167}" type="datetimeFigureOut">
              <a:rPr lang="fr-FR" smtClean="0"/>
              <a:pPr/>
              <a:t>10/08/2013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A6F65-7B77-4310-8B7C-714808373C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28AC-22F2-43BF-BC88-D7CE01F30167}" type="datetimeFigureOut">
              <a:rPr lang="fr-FR" smtClean="0"/>
              <a:pPr/>
              <a:t>10/08/2013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A6F65-7B77-4310-8B7C-714808373C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28AC-22F2-43BF-BC88-D7CE01F30167}" type="datetimeFigureOut">
              <a:rPr lang="fr-FR" smtClean="0"/>
              <a:pPr/>
              <a:t>10/08/2013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A6F65-7B77-4310-8B7C-714808373C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28AC-22F2-43BF-BC88-D7CE01F30167}" type="datetimeFigureOut">
              <a:rPr lang="fr-FR" smtClean="0"/>
              <a:pPr/>
              <a:t>10/08/2013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A6F65-7B77-4310-8B7C-714808373C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28AC-22F2-43BF-BC88-D7CE01F30167}" type="datetimeFigureOut">
              <a:rPr lang="fr-FR" smtClean="0"/>
              <a:pPr/>
              <a:t>10/08/2013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A6F65-7B77-4310-8B7C-714808373C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428AC-22F2-43BF-BC88-D7CE01F30167}" type="datetimeFigureOut">
              <a:rPr lang="fr-FR" smtClean="0"/>
              <a:pPr/>
              <a:t>10/08/2013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A6F65-7B77-4310-8B7C-714808373C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428AC-22F2-43BF-BC88-D7CE01F30167}" type="datetimeFigureOut">
              <a:rPr lang="fr-FR" smtClean="0"/>
              <a:pPr/>
              <a:t>10/08/2013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A6F65-7B77-4310-8B7C-714808373CB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1. Profil de l’échantillon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llipse 23"/>
          <p:cNvSpPr/>
          <p:nvPr/>
        </p:nvSpPr>
        <p:spPr>
          <a:xfrm>
            <a:off x="6113884" y="1508026"/>
            <a:ext cx="2487513" cy="248751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9" name="Graphique 18"/>
          <p:cNvGraphicFramePr/>
          <p:nvPr/>
        </p:nvGraphicFramePr>
        <p:xfrm>
          <a:off x="5695553" y="1436019"/>
          <a:ext cx="3143672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re 1"/>
          <p:cNvSpPr>
            <a:spLocks noGrp="1"/>
          </p:cNvSpPr>
          <p:nvPr>
            <p:ph type="ctrTitle"/>
          </p:nvPr>
        </p:nvSpPr>
        <p:spPr>
          <a:xfrm>
            <a:off x="241995" y="188640"/>
            <a:ext cx="8712968" cy="866527"/>
          </a:xfrm>
        </p:spPr>
        <p:txBody>
          <a:bodyPr/>
          <a:lstStyle/>
          <a:p>
            <a:r>
              <a:rPr lang="fr-FR" dirty="0" smtClean="0"/>
              <a:t>Schobert</a:t>
            </a:r>
            <a:endParaRPr lang="fr-FR" dirty="0"/>
          </a:p>
        </p:txBody>
      </p:sp>
      <p:graphicFrame>
        <p:nvGraphicFramePr>
          <p:cNvPr id="18" name="Graphique 17"/>
          <p:cNvGraphicFramePr/>
          <p:nvPr/>
        </p:nvGraphicFramePr>
        <p:xfrm>
          <a:off x="467544" y="980728"/>
          <a:ext cx="6096000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Rectangle 19"/>
          <p:cNvSpPr/>
          <p:nvPr/>
        </p:nvSpPr>
        <p:spPr>
          <a:xfrm>
            <a:off x="5941772" y="1089611"/>
            <a:ext cx="298171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fr-FR" sz="1500" dirty="0" smtClean="0">
                <a:solidFill>
                  <a:prstClr val="black"/>
                </a:solidFill>
              </a:rPr>
              <a:t>Schobert avant/après mésothérapie</a:t>
            </a:r>
            <a:endParaRPr lang="fr-FR" sz="1500" dirty="0">
              <a:solidFill>
                <a:prstClr val="black"/>
              </a:solidFill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6036543" y="2842272"/>
            <a:ext cx="831626" cy="3600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Ecart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type :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1,08</a:t>
            </a:r>
          </a:p>
        </p:txBody>
      </p:sp>
      <p:sp>
        <p:nvSpPr>
          <p:cNvPr id="21" name="Titre 1"/>
          <p:cNvSpPr txBox="1">
            <a:spLocks/>
          </p:cNvSpPr>
          <p:nvPr/>
        </p:nvSpPr>
        <p:spPr>
          <a:xfrm>
            <a:off x="7476703" y="2842272"/>
            <a:ext cx="831626" cy="3600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Ecart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type :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1,08</a:t>
            </a:r>
            <a:endParaRPr kumimoji="0" lang="fr-FR" sz="1000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3" name="Connecteur droit avec flèche 22"/>
          <p:cNvCxnSpPr/>
          <p:nvPr/>
        </p:nvCxnSpPr>
        <p:spPr>
          <a:xfrm flipV="1">
            <a:off x="6750993" y="1916832"/>
            <a:ext cx="964679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520" y="4221088"/>
            <a:ext cx="8640000" cy="2520280"/>
          </a:xfrm>
          <a:prstGeom prst="rect">
            <a:avLst/>
          </a:prstGeom>
          <a:solidFill>
            <a:schemeClr val="accent4">
              <a:lumMod val="40000"/>
              <a:lumOff val="6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251520" y="4182988"/>
            <a:ext cx="532859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Test de comparaison de moyennes</a:t>
            </a:r>
            <a:endParaRPr kumimoji="0" lang="fr-FR" sz="14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itre 1"/>
          <p:cNvSpPr txBox="1">
            <a:spLocks/>
          </p:cNvSpPr>
          <p:nvPr/>
        </p:nvSpPr>
        <p:spPr>
          <a:xfrm>
            <a:off x="323528" y="5229200"/>
            <a:ext cx="2952328" cy="13247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Ici</a:t>
            </a:r>
            <a:r>
              <a:rPr kumimoji="0" lang="fr-FR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les variables avant/après ne sont pas corrélées entre elles.</a:t>
            </a:r>
          </a:p>
        </p:txBody>
      </p:sp>
      <p:sp>
        <p:nvSpPr>
          <p:cNvPr id="22" name="Titre 1"/>
          <p:cNvSpPr txBox="1">
            <a:spLocks/>
          </p:cNvSpPr>
          <p:nvPr/>
        </p:nvSpPr>
        <p:spPr>
          <a:xfrm>
            <a:off x="3635896" y="5157192"/>
            <a:ext cx="5184576" cy="1512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 distance entre deux doigts s’agrandit de 1,2</a:t>
            </a:r>
            <a:r>
              <a:rPr lang="fr-FR" sz="1200" dirty="0">
                <a:latin typeface="+mj-lt"/>
                <a:ea typeface="+mj-ea"/>
                <a:cs typeface="+mj-cs"/>
              </a:rPr>
              <a:t> </a:t>
            </a:r>
            <a:r>
              <a:rPr lang="fr-FR" sz="1200" dirty="0" smtClean="0">
                <a:latin typeface="+mj-lt"/>
                <a:ea typeface="+mj-ea"/>
                <a:cs typeface="+mj-cs"/>
              </a:rPr>
              <a:t>cm en moyenne.</a:t>
            </a:r>
            <a:endParaRPr kumimoji="0" lang="fr-FR" sz="1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 smtClean="0"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Cette différence est tout juste significative au seuil de 95%  (t=-3,674 et </a:t>
            </a:r>
            <a:r>
              <a:rPr kumimoji="0" lang="fr-FR" sz="1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Sig</a:t>
            </a:r>
            <a:r>
              <a:rPr kumimoji="0" lang="fr-FR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=0,05, le seuil de significativité).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L’effet associé est moyen: Eta-Carré=0,6.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latin typeface="+mj-lt"/>
              <a:ea typeface="+mj-ea"/>
              <a:cs typeface="+mj-cs"/>
            </a:endParaRP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854891"/>
            <a:ext cx="2952328" cy="591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6" y="4293096"/>
            <a:ext cx="5140821" cy="83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3. Corrélations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476672"/>
            <a:ext cx="813690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fr-FR" sz="1500" dirty="0" smtClean="0">
                <a:solidFill>
                  <a:prstClr val="black"/>
                </a:solidFill>
              </a:rPr>
              <a:t>Il n’existe pas de relation entre IMC et l’évolution des indicateurs.</a:t>
            </a:r>
          </a:p>
          <a:p>
            <a:pPr lvl="0">
              <a:spcBef>
                <a:spcPct val="0"/>
              </a:spcBef>
              <a:defRPr/>
            </a:pPr>
            <a:r>
              <a:rPr lang="fr-FR" sz="1500" dirty="0" smtClean="0">
                <a:solidFill>
                  <a:prstClr val="black"/>
                </a:solidFill>
              </a:rPr>
              <a:t>L’évolution de la douleur est en revanche fortement liée à celle de l’indice de Schobert : </a:t>
            </a:r>
          </a:p>
          <a:p>
            <a:pPr lvl="0">
              <a:spcBef>
                <a:spcPct val="0"/>
              </a:spcBef>
              <a:defRPr/>
            </a:pPr>
            <a:r>
              <a:rPr lang="fr-FR" sz="1500" dirty="0" smtClean="0">
                <a:solidFill>
                  <a:prstClr val="black"/>
                </a:solidFill>
              </a:rPr>
              <a:t>plus la distance entre deux doigts augmente et plus la douleur diminue.</a:t>
            </a:r>
          </a:p>
        </p:txBody>
      </p:sp>
      <p:grpSp>
        <p:nvGrpSpPr>
          <p:cNvPr id="11" name="Groupe 10"/>
          <p:cNvGrpSpPr/>
          <p:nvPr/>
        </p:nvGrpSpPr>
        <p:grpSpPr>
          <a:xfrm>
            <a:off x="342578" y="1215380"/>
            <a:ext cx="5295900" cy="2971800"/>
            <a:chOff x="342578" y="980728"/>
            <a:chExt cx="5295900" cy="2971800"/>
          </a:xfrm>
        </p:grpSpPr>
        <p:pic>
          <p:nvPicPr>
            <p:cNvPr id="1843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42578" y="980728"/>
              <a:ext cx="5295900" cy="2971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ctangle 5"/>
            <p:cNvSpPr/>
            <p:nvPr/>
          </p:nvSpPr>
          <p:spPr>
            <a:xfrm>
              <a:off x="2555776" y="1259234"/>
              <a:ext cx="648072" cy="2511177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Ellipse 6"/>
            <p:cNvSpPr/>
            <p:nvPr/>
          </p:nvSpPr>
          <p:spPr>
            <a:xfrm>
              <a:off x="3347864" y="3160440"/>
              <a:ext cx="504056" cy="393948"/>
            </a:xfrm>
            <a:prstGeom prst="ellipse">
              <a:avLst/>
            </a:prstGeom>
            <a:noFill/>
            <a:ln>
              <a:solidFill>
                <a:srgbClr val="C9378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/>
          <a:srcRect t="7330" r="44814" b="5805"/>
          <a:stretch>
            <a:fillRect/>
          </a:stretch>
        </p:blipFill>
        <p:spPr bwMode="auto">
          <a:xfrm>
            <a:off x="5436096" y="4077072"/>
            <a:ext cx="2891061" cy="2564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539552" y="4963234"/>
            <a:ext cx="467316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fr-FR" sz="1500" dirty="0" smtClean="0">
                <a:solidFill>
                  <a:prstClr val="black"/>
                </a:solidFill>
              </a:rPr>
              <a:t>L’</a:t>
            </a:r>
            <a:r>
              <a:rPr lang="fr-FR" sz="1500" dirty="0">
                <a:solidFill>
                  <a:prstClr val="black"/>
                </a:solidFill>
              </a:rPr>
              <a:t>â</a:t>
            </a:r>
            <a:r>
              <a:rPr lang="fr-FR" sz="1500" dirty="0" smtClean="0">
                <a:solidFill>
                  <a:prstClr val="black"/>
                </a:solidFill>
              </a:rPr>
              <a:t>ge non plus ne présente pas de lien avec la manière dont ont évolué les indicateurs entre J0 et J45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251520" y="3933056"/>
            <a:ext cx="8640000" cy="2520280"/>
          </a:xfrm>
          <a:prstGeom prst="rect">
            <a:avLst/>
          </a:prstGeom>
          <a:solidFill>
            <a:schemeClr val="accent4">
              <a:lumMod val="40000"/>
              <a:lumOff val="6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29" name="Groupe 28"/>
          <p:cNvGrpSpPr/>
          <p:nvPr/>
        </p:nvGrpSpPr>
        <p:grpSpPr>
          <a:xfrm>
            <a:off x="251520" y="476672"/>
            <a:ext cx="8640960" cy="3312368"/>
            <a:chOff x="251520" y="260648"/>
            <a:chExt cx="8640960" cy="3312368"/>
          </a:xfrm>
        </p:grpSpPr>
        <p:sp>
          <p:nvSpPr>
            <p:cNvPr id="27" name="Rectangle 26"/>
            <p:cNvSpPr/>
            <p:nvPr/>
          </p:nvSpPr>
          <p:spPr>
            <a:xfrm>
              <a:off x="3851920" y="260648"/>
              <a:ext cx="5040560" cy="3312368"/>
            </a:xfrm>
            <a:prstGeom prst="rect">
              <a:avLst/>
            </a:prstGeom>
            <a:solidFill>
              <a:schemeClr val="bg1">
                <a:lumMod val="95000"/>
                <a:alpha val="7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51520" y="260648"/>
              <a:ext cx="3456384" cy="3312368"/>
            </a:xfrm>
            <a:prstGeom prst="rect">
              <a:avLst/>
            </a:prstGeom>
            <a:solidFill>
              <a:schemeClr val="accent4">
                <a:lumMod val="20000"/>
                <a:lumOff val="80000"/>
                <a:alpha val="7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aphicFrame>
        <p:nvGraphicFramePr>
          <p:cNvPr id="5" name="Graphique 4"/>
          <p:cNvGraphicFramePr/>
          <p:nvPr/>
        </p:nvGraphicFramePr>
        <p:xfrm>
          <a:off x="537321" y="1457600"/>
          <a:ext cx="2952327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1295492" y="2024699"/>
            <a:ext cx="74969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300" dirty="0" smtClean="0">
                <a:solidFill>
                  <a:schemeClr val="bg1"/>
                </a:solidFill>
                <a:latin typeface="Calibri Light" pitchFamily="34" charset="0"/>
                <a:cs typeface="+mn-cs"/>
              </a:rPr>
              <a:t>Femmes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49814" y="2267906"/>
            <a:ext cx="78258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300" dirty="0" smtClean="0">
                <a:solidFill>
                  <a:schemeClr val="bg1"/>
                </a:solidFill>
                <a:latin typeface="Calibri Light" pitchFamily="34" charset="0"/>
                <a:cs typeface="+mn-cs"/>
              </a:rPr>
              <a:t>Hommes</a:t>
            </a:r>
            <a:endParaRPr lang="fr-FR" sz="1300" dirty="0">
              <a:solidFill>
                <a:schemeClr val="bg1"/>
              </a:solidFill>
            </a:endParaRPr>
          </a:p>
        </p:txBody>
      </p:sp>
      <p:sp>
        <p:nvSpPr>
          <p:cNvPr id="11" name="Titre 1"/>
          <p:cNvSpPr>
            <a:spLocks noGrp="1"/>
          </p:cNvSpPr>
          <p:nvPr>
            <p:ph type="ctrTitle"/>
          </p:nvPr>
        </p:nvSpPr>
        <p:spPr>
          <a:xfrm>
            <a:off x="251520" y="494602"/>
            <a:ext cx="3454152" cy="866527"/>
          </a:xfrm>
        </p:spPr>
        <p:txBody>
          <a:bodyPr/>
          <a:lstStyle/>
          <a:p>
            <a:r>
              <a:rPr lang="fr-FR" dirty="0" smtClean="0"/>
              <a:t>Sexe</a:t>
            </a:r>
            <a:endParaRPr lang="fr-FR" dirty="0"/>
          </a:p>
        </p:txBody>
      </p:sp>
      <p:sp>
        <p:nvSpPr>
          <p:cNvPr id="12" name="Titre 1"/>
          <p:cNvSpPr txBox="1">
            <a:spLocks/>
          </p:cNvSpPr>
          <p:nvPr/>
        </p:nvSpPr>
        <p:spPr>
          <a:xfrm>
            <a:off x="4139952" y="476672"/>
            <a:ext cx="4680520" cy="8665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Age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544" t="2635" r="6122" b="2638"/>
          <a:stretch>
            <a:fillRect/>
          </a:stretch>
        </p:blipFill>
        <p:spPr bwMode="auto">
          <a:xfrm>
            <a:off x="3995936" y="1484784"/>
            <a:ext cx="3024336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itre 1"/>
          <p:cNvSpPr txBox="1">
            <a:spLocks/>
          </p:cNvSpPr>
          <p:nvPr/>
        </p:nvSpPr>
        <p:spPr>
          <a:xfrm>
            <a:off x="7236296" y="1484861"/>
            <a:ext cx="1584176" cy="3600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Age moyen : 62,7 ans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dirty="0" smtClean="0">
                <a:latin typeface="+mj-lt"/>
                <a:ea typeface="+mj-ea"/>
                <a:cs typeface="+mj-cs"/>
              </a:rPr>
              <a:t>Ecart type : 11 ans</a:t>
            </a:r>
            <a:endParaRPr kumimoji="0" lang="fr-FR" sz="1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 l="4332"/>
          <a:stretch>
            <a:fillRect/>
          </a:stretch>
        </p:blipFill>
        <p:spPr bwMode="auto">
          <a:xfrm>
            <a:off x="2771800" y="4221088"/>
            <a:ext cx="3225952" cy="2071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itre 1"/>
          <p:cNvSpPr txBox="1">
            <a:spLocks/>
          </p:cNvSpPr>
          <p:nvPr/>
        </p:nvSpPr>
        <p:spPr>
          <a:xfrm>
            <a:off x="251520" y="4633538"/>
            <a:ext cx="2664296" cy="8665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IMC</a:t>
            </a:r>
          </a:p>
        </p:txBody>
      </p:sp>
      <p:graphicFrame>
        <p:nvGraphicFramePr>
          <p:cNvPr id="20" name="Graphique 19"/>
          <p:cNvGraphicFramePr/>
          <p:nvPr/>
        </p:nvGraphicFramePr>
        <p:xfrm>
          <a:off x="7020272" y="2132856"/>
          <a:ext cx="2196752" cy="1296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1" name="Rectangle 20"/>
          <p:cNvSpPr/>
          <p:nvPr/>
        </p:nvSpPr>
        <p:spPr>
          <a:xfrm>
            <a:off x="7308304" y="1912553"/>
            <a:ext cx="1240211" cy="292388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fr-FR" sz="1300" dirty="0" smtClean="0">
                <a:solidFill>
                  <a:schemeClr val="accent4">
                    <a:lumMod val="75000"/>
                  </a:schemeClr>
                </a:solidFill>
                <a:latin typeface="Calibri Light" pitchFamily="34" charset="0"/>
                <a:cs typeface="+mn-cs"/>
              </a:rPr>
              <a:t>65 ans et moins</a:t>
            </a:r>
            <a:endParaRPr lang="fr-FR" sz="13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024604" y="2753745"/>
            <a:ext cx="705642" cy="292388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fr-FR" sz="1300" dirty="0" smtClean="0">
                <a:solidFill>
                  <a:schemeClr val="bg1"/>
                </a:solidFill>
                <a:latin typeface="Calibri Light" pitchFamily="34" charset="0"/>
                <a:cs typeface="+mn-cs"/>
              </a:rPr>
              <a:t>+65 ans</a:t>
            </a:r>
            <a:endParaRPr lang="fr-FR" sz="1300" dirty="0">
              <a:solidFill>
                <a:schemeClr val="bg1"/>
              </a:solidFill>
            </a:endParaRPr>
          </a:p>
        </p:txBody>
      </p:sp>
      <p:graphicFrame>
        <p:nvGraphicFramePr>
          <p:cNvPr id="23" name="Graphique 22"/>
          <p:cNvGraphicFramePr/>
          <p:nvPr/>
        </p:nvGraphicFramePr>
        <p:xfrm>
          <a:off x="6946209" y="4653136"/>
          <a:ext cx="2018279" cy="1440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/>
        </p:nvGraphicFramePr>
        <p:xfrm>
          <a:off x="6298137" y="4680319"/>
          <a:ext cx="762000" cy="1368153"/>
        </p:xfrm>
        <a:graphic>
          <a:graphicData uri="http://schemas.openxmlformats.org/drawingml/2006/table">
            <a:tbl>
              <a:tblPr/>
              <a:tblGrid>
                <a:gridCol w="762000"/>
              </a:tblGrid>
              <a:tr h="456051"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&lt; 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6051"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 30 à 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6051">
                <a:tc>
                  <a:txBody>
                    <a:bodyPr/>
                    <a:lstStyle/>
                    <a:p>
                      <a:pPr algn="r" fontAlgn="ctr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Plus de 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5" name="Titre 1"/>
          <p:cNvSpPr txBox="1">
            <a:spLocks/>
          </p:cNvSpPr>
          <p:nvPr/>
        </p:nvSpPr>
        <p:spPr>
          <a:xfrm>
            <a:off x="6804248" y="4248271"/>
            <a:ext cx="1584176" cy="3600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IMC</a:t>
            </a:r>
            <a:r>
              <a:rPr kumimoji="0" lang="fr-FR" sz="12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fr-FR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moyen : 33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dirty="0" smtClean="0">
                <a:latin typeface="+mj-lt"/>
                <a:ea typeface="+mj-ea"/>
                <a:cs typeface="+mj-cs"/>
              </a:rPr>
              <a:t>Ecart type : 5,5</a:t>
            </a:r>
            <a:endParaRPr kumimoji="0" lang="fr-FR" sz="1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2. Effet de la mésothérapie</a:t>
            </a:r>
            <a:br>
              <a:rPr lang="fr-FR" dirty="0" smtClean="0"/>
            </a:br>
            <a:r>
              <a:rPr lang="fr-FR" dirty="0" smtClean="0"/>
              <a:t>sur les mesures EVA / DS / Schobert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a. EVA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llipse 23"/>
          <p:cNvSpPr/>
          <p:nvPr/>
        </p:nvSpPr>
        <p:spPr>
          <a:xfrm>
            <a:off x="6113884" y="2228106"/>
            <a:ext cx="2487513" cy="248751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9" name="Graphique 18"/>
          <p:cNvGraphicFramePr/>
          <p:nvPr/>
        </p:nvGraphicFramePr>
        <p:xfrm>
          <a:off x="5820816" y="2156099"/>
          <a:ext cx="3143672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re 1"/>
          <p:cNvSpPr>
            <a:spLocks noGrp="1"/>
          </p:cNvSpPr>
          <p:nvPr>
            <p:ph type="ctrTitle"/>
          </p:nvPr>
        </p:nvSpPr>
        <p:spPr>
          <a:xfrm>
            <a:off x="241995" y="188640"/>
            <a:ext cx="8712968" cy="866527"/>
          </a:xfrm>
        </p:spPr>
        <p:txBody>
          <a:bodyPr/>
          <a:lstStyle/>
          <a:p>
            <a:r>
              <a:rPr lang="fr-FR" dirty="0" smtClean="0"/>
              <a:t>EVA</a:t>
            </a:r>
            <a:endParaRPr lang="fr-FR" dirty="0"/>
          </a:p>
        </p:txBody>
      </p:sp>
      <p:graphicFrame>
        <p:nvGraphicFramePr>
          <p:cNvPr id="18" name="Graphique 17"/>
          <p:cNvGraphicFramePr/>
          <p:nvPr/>
        </p:nvGraphicFramePr>
        <p:xfrm>
          <a:off x="467544" y="1700808"/>
          <a:ext cx="6096000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Rectangle 19"/>
          <p:cNvSpPr/>
          <p:nvPr/>
        </p:nvSpPr>
        <p:spPr>
          <a:xfrm>
            <a:off x="6313669" y="1710333"/>
            <a:ext cx="223792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fr-FR" sz="1500" dirty="0" smtClean="0">
                <a:solidFill>
                  <a:prstClr val="black"/>
                </a:solidFill>
              </a:rPr>
              <a:t>Douleur moyenne</a:t>
            </a:r>
          </a:p>
          <a:p>
            <a:pPr lvl="0" algn="ctr">
              <a:spcBef>
                <a:spcPct val="0"/>
              </a:spcBef>
              <a:defRPr/>
            </a:pPr>
            <a:r>
              <a:rPr lang="fr-FR" sz="1500" dirty="0">
                <a:solidFill>
                  <a:prstClr val="black"/>
                </a:solidFill>
              </a:rPr>
              <a:t>a</a:t>
            </a:r>
            <a:r>
              <a:rPr lang="fr-FR" sz="1500" dirty="0" smtClean="0">
                <a:solidFill>
                  <a:prstClr val="black"/>
                </a:solidFill>
              </a:rPr>
              <a:t>vant/après mésothérapie</a:t>
            </a:r>
            <a:endParaRPr lang="fr-FR" sz="1500" dirty="0">
              <a:solidFill>
                <a:prstClr val="black"/>
              </a:solidFill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6190381" y="3600452"/>
            <a:ext cx="831626" cy="3600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Ecart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type : 1,16</a:t>
            </a:r>
            <a:endParaRPr kumimoji="0" lang="fr-FR" sz="1000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Titre 1"/>
          <p:cNvSpPr txBox="1">
            <a:spLocks/>
          </p:cNvSpPr>
          <p:nvPr/>
        </p:nvSpPr>
        <p:spPr>
          <a:xfrm>
            <a:off x="7630541" y="3600452"/>
            <a:ext cx="831626" cy="3600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Ecart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type : 1,31</a:t>
            </a:r>
            <a:endParaRPr kumimoji="0" lang="fr-FR" sz="1000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3" name="Connecteur droit avec flèche 22"/>
          <p:cNvCxnSpPr/>
          <p:nvPr/>
        </p:nvCxnSpPr>
        <p:spPr>
          <a:xfrm>
            <a:off x="6976839" y="2669680"/>
            <a:ext cx="93610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llipse 23"/>
          <p:cNvSpPr/>
          <p:nvPr/>
        </p:nvSpPr>
        <p:spPr>
          <a:xfrm>
            <a:off x="539552" y="1412776"/>
            <a:ext cx="2487513" cy="248751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9" name="Graphique 18"/>
          <p:cNvGraphicFramePr/>
          <p:nvPr/>
        </p:nvGraphicFramePr>
        <p:xfrm>
          <a:off x="246484" y="1484785"/>
          <a:ext cx="3143672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re 1"/>
          <p:cNvSpPr>
            <a:spLocks noGrp="1"/>
          </p:cNvSpPr>
          <p:nvPr>
            <p:ph type="ctrTitle"/>
          </p:nvPr>
        </p:nvSpPr>
        <p:spPr>
          <a:xfrm>
            <a:off x="241995" y="188640"/>
            <a:ext cx="8712968" cy="866527"/>
          </a:xfrm>
        </p:spPr>
        <p:txBody>
          <a:bodyPr/>
          <a:lstStyle/>
          <a:p>
            <a:r>
              <a:rPr lang="fr-FR" dirty="0" smtClean="0"/>
              <a:t>EVA</a:t>
            </a: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710762" y="904528"/>
            <a:ext cx="223792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fr-FR" sz="1500" dirty="0" smtClean="0">
                <a:solidFill>
                  <a:prstClr val="black"/>
                </a:solidFill>
                <a:latin typeface="+mj-lt"/>
              </a:rPr>
              <a:t>Douleur moyenne</a:t>
            </a:r>
          </a:p>
          <a:p>
            <a:pPr lvl="0" algn="ctr">
              <a:spcBef>
                <a:spcPct val="0"/>
              </a:spcBef>
              <a:defRPr/>
            </a:pPr>
            <a:r>
              <a:rPr lang="fr-FR" sz="1500" dirty="0">
                <a:solidFill>
                  <a:prstClr val="black"/>
                </a:solidFill>
                <a:latin typeface="+mj-lt"/>
              </a:rPr>
              <a:t>a</a:t>
            </a:r>
            <a:r>
              <a:rPr lang="fr-FR" sz="1500" dirty="0" smtClean="0">
                <a:solidFill>
                  <a:prstClr val="black"/>
                </a:solidFill>
                <a:latin typeface="+mj-lt"/>
              </a:rPr>
              <a:t>vant/après mésothérapie</a:t>
            </a:r>
            <a:endParaRPr lang="fr-FR" sz="150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616049" y="2929138"/>
            <a:ext cx="831626" cy="3600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Ecart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type : 1,16</a:t>
            </a:r>
            <a:endParaRPr kumimoji="0" lang="fr-FR" sz="1000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Titre 1"/>
          <p:cNvSpPr txBox="1">
            <a:spLocks/>
          </p:cNvSpPr>
          <p:nvPr/>
        </p:nvSpPr>
        <p:spPr>
          <a:xfrm>
            <a:off x="2056209" y="2929138"/>
            <a:ext cx="831626" cy="3600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Ecart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type : 1,31</a:t>
            </a:r>
            <a:endParaRPr kumimoji="0" lang="fr-FR" sz="1000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3" name="Connecteur droit avec flèche 22"/>
          <p:cNvCxnSpPr/>
          <p:nvPr/>
        </p:nvCxnSpPr>
        <p:spPr>
          <a:xfrm>
            <a:off x="1402507" y="1998366"/>
            <a:ext cx="93610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51520" y="4005064"/>
            <a:ext cx="8640000" cy="2736304"/>
          </a:xfrm>
          <a:prstGeom prst="rect">
            <a:avLst/>
          </a:prstGeom>
          <a:solidFill>
            <a:schemeClr val="accent4">
              <a:lumMod val="40000"/>
              <a:lumOff val="6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6" name="Titre 1"/>
          <p:cNvSpPr txBox="1">
            <a:spLocks/>
          </p:cNvSpPr>
          <p:nvPr/>
        </p:nvSpPr>
        <p:spPr>
          <a:xfrm>
            <a:off x="3491880" y="1168177"/>
            <a:ext cx="5328592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Est-ce que </a:t>
            </a:r>
            <a:r>
              <a:rPr kumimoji="0" lang="fr-FR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cett</a:t>
            </a:r>
            <a:r>
              <a:rPr lang="fr-FR" dirty="0" smtClean="0">
                <a:latin typeface="+mj-lt"/>
                <a:ea typeface="+mj-ea"/>
                <a:cs typeface="+mj-cs"/>
              </a:rPr>
              <a:t>e évolution de la douleur est statistiquement significative ? </a:t>
            </a:r>
            <a:r>
              <a:rPr lang="fr-FR" dirty="0" smtClean="0">
                <a:latin typeface="+mj-lt"/>
                <a:ea typeface="+mj-ea"/>
                <a:cs typeface="+mj-cs"/>
                <a:sym typeface="Wingdings" pitchFamily="2" charset="2"/>
              </a:rPr>
              <a:t></a:t>
            </a:r>
            <a:r>
              <a:rPr lang="fr-FR" dirty="0" smtClean="0">
                <a:latin typeface="+mj-lt"/>
                <a:ea typeface="+mj-ea"/>
                <a:cs typeface="+mj-cs"/>
              </a:rPr>
              <a:t> </a:t>
            </a:r>
            <a:r>
              <a:rPr kumimoji="0" lang="fr-FR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Test de comparaison de moyennes sur échantillon apparié </a:t>
            </a:r>
            <a:r>
              <a:rPr kumimoji="0" lang="fr-FR" sz="1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(mesure</a:t>
            </a:r>
            <a:r>
              <a:rPr kumimoji="0" lang="fr-FR" sz="14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avant/après)</a:t>
            </a:r>
            <a:endParaRPr kumimoji="0" lang="fr-FR" sz="14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7" name="Titre 1"/>
          <p:cNvSpPr txBox="1">
            <a:spLocks/>
          </p:cNvSpPr>
          <p:nvPr/>
        </p:nvSpPr>
        <p:spPr>
          <a:xfrm>
            <a:off x="3563888" y="2272679"/>
            <a:ext cx="1872208" cy="13247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Ce test pré</a:t>
            </a:r>
            <a:r>
              <a:rPr kumimoji="0" lang="fr-FR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suppose une normalité de la distribution des variables : condition difficilement vérifiable  ici étant donné la taille de l’échantillon.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3184686"/>
            <a:ext cx="3268153" cy="618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664" y="4149080"/>
            <a:ext cx="6099075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itre 1"/>
          <p:cNvSpPr txBox="1">
            <a:spLocks/>
          </p:cNvSpPr>
          <p:nvPr/>
        </p:nvSpPr>
        <p:spPr>
          <a:xfrm>
            <a:off x="467544" y="5061942"/>
            <a:ext cx="8280920" cy="17389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lvl="0">
              <a:spcBef>
                <a:spcPct val="0"/>
              </a:spcBef>
            </a:pPr>
            <a:r>
              <a:rPr lang="fr-FR" sz="1200" dirty="0">
                <a:latin typeface="+mj-lt"/>
                <a:ea typeface="+mj-ea"/>
                <a:cs typeface="+mj-cs"/>
              </a:rPr>
              <a:t>On observe que </a:t>
            </a:r>
            <a:r>
              <a:rPr lang="fr-FR" sz="1200" b="1" dirty="0">
                <a:latin typeface="+mj-lt"/>
                <a:ea typeface="+mj-ea"/>
                <a:cs typeface="+mj-cs"/>
              </a:rPr>
              <a:t>l’écart entre les </a:t>
            </a:r>
            <a:r>
              <a:rPr lang="fr-FR" sz="1200" b="1" dirty="0" smtClean="0">
                <a:latin typeface="+mj-lt"/>
                <a:ea typeface="+mj-ea"/>
                <a:cs typeface="+mj-cs"/>
              </a:rPr>
              <a:t>moyennes </a:t>
            </a:r>
            <a:r>
              <a:rPr lang="fr-FR" sz="1200" b="1" dirty="0">
                <a:latin typeface="+mj-lt"/>
              </a:rPr>
              <a:t>avant/après </a:t>
            </a:r>
            <a:r>
              <a:rPr lang="fr-FR" sz="1200" b="1" dirty="0" smtClean="0">
                <a:latin typeface="+mj-lt"/>
              </a:rPr>
              <a:t>est important </a:t>
            </a:r>
            <a:r>
              <a:rPr lang="fr-FR" sz="1200" dirty="0" smtClean="0">
                <a:latin typeface="+mj-lt"/>
              </a:rPr>
              <a:t>(3,5) et que </a:t>
            </a:r>
            <a:r>
              <a:rPr lang="fr-FR" sz="1200" dirty="0" smtClean="0">
                <a:latin typeface="+mj-lt"/>
                <a:ea typeface="+mj-ea"/>
                <a:cs typeface="+mj-cs"/>
              </a:rPr>
              <a:t>la différence de ces moyennes a une dispersion assez resserrée (écart type = 1,8).</a:t>
            </a:r>
          </a:p>
          <a:p>
            <a:pPr lvl="0">
              <a:spcBef>
                <a:spcPct val="0"/>
              </a:spcBef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>
              <a:spcBef>
                <a:spcPct val="0"/>
              </a:spcBef>
            </a:pPr>
            <a:r>
              <a:rPr lang="fr-FR" sz="1200" dirty="0">
                <a:latin typeface="+mj-lt"/>
              </a:rPr>
              <a:t>La statistique </a:t>
            </a:r>
            <a:r>
              <a:rPr lang="fr-FR" sz="1200" dirty="0" smtClean="0">
                <a:latin typeface="+mj-lt"/>
              </a:rPr>
              <a:t>t (t=6,22), </a:t>
            </a:r>
            <a:r>
              <a:rPr lang="fr-FR" sz="1200" dirty="0">
                <a:latin typeface="+mj-lt"/>
              </a:rPr>
              <a:t>est calculée en divisant la différence de moyennes par l'erreur </a:t>
            </a:r>
            <a:r>
              <a:rPr lang="fr-FR" sz="1200" dirty="0" smtClean="0">
                <a:latin typeface="+mj-lt"/>
              </a:rPr>
              <a:t>standard. </a:t>
            </a:r>
            <a:r>
              <a:rPr lang="fr-FR" sz="1200" dirty="0">
                <a:latin typeface="+mj-lt"/>
              </a:rPr>
              <a:t>Cette statistique est ensuite examinée à la lumière du degré de liberté (</a:t>
            </a:r>
            <a:r>
              <a:rPr lang="fr-FR" sz="1200" dirty="0" err="1" smtClean="0">
                <a:latin typeface="+mj-lt"/>
              </a:rPr>
              <a:t>ddl</a:t>
            </a:r>
            <a:r>
              <a:rPr lang="fr-FR" sz="1200" dirty="0" smtClean="0">
                <a:latin typeface="+mj-lt"/>
              </a:rPr>
              <a:t>= </a:t>
            </a:r>
            <a:r>
              <a:rPr lang="fr-FR" sz="1200" dirty="0">
                <a:latin typeface="+mj-lt"/>
              </a:rPr>
              <a:t>N - 1 = </a:t>
            </a:r>
            <a:r>
              <a:rPr lang="fr-FR" sz="1200" dirty="0" smtClean="0">
                <a:latin typeface="+mj-lt"/>
              </a:rPr>
              <a:t>9), qui permet de calculer </a:t>
            </a:r>
            <a:r>
              <a:rPr lang="fr-FR" sz="1200" dirty="0">
                <a:latin typeface="+mj-lt"/>
              </a:rPr>
              <a:t>la probabilité exacte que la valeur de t indiquée dans le tableau soit obtenue par hasard. La probabilité apparaît dans la dernière colonne </a:t>
            </a:r>
            <a:r>
              <a:rPr lang="fr-FR" sz="1200" dirty="0" smtClean="0">
                <a:latin typeface="+mj-lt"/>
              </a:rPr>
              <a:t>et comme elle est inférieure à 0,05, on peut conclure à une vraie différence de moyennes  : </a:t>
            </a:r>
            <a:r>
              <a:rPr lang="fr-FR" sz="1200" b="1" dirty="0" smtClean="0">
                <a:latin typeface="+mj-lt"/>
              </a:rPr>
              <a:t>la douleur est significativement moins forte après la mésothérapie.</a:t>
            </a:r>
          </a:p>
          <a:p>
            <a:pPr lvl="0">
              <a:spcBef>
                <a:spcPct val="0"/>
              </a:spcBef>
            </a:pP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>
              <a:spcBef>
                <a:spcPct val="0"/>
              </a:spcBef>
            </a:pPr>
            <a:r>
              <a:rPr lang="fr-FR" sz="1200" dirty="0" smtClean="0">
                <a:latin typeface="+mj-lt"/>
                <a:ea typeface="+mj-ea"/>
                <a:cs typeface="+mj-cs"/>
              </a:rPr>
              <a:t>Une autre statistique permet de </a:t>
            </a:r>
            <a:r>
              <a:rPr lang="fr-FR" sz="1200" b="1" dirty="0" smtClean="0">
                <a:latin typeface="+mj-lt"/>
                <a:ea typeface="+mj-ea"/>
                <a:cs typeface="+mj-cs"/>
              </a:rPr>
              <a:t>calculer l’intensité de l’effet : Eta-Carré = </a:t>
            </a:r>
            <a:r>
              <a:rPr lang="fr-FR" sz="1200" dirty="0" smtClean="0">
                <a:latin typeface="+mj-lt"/>
                <a:ea typeface="+mj-ea"/>
                <a:cs typeface="+mj-cs"/>
              </a:rPr>
              <a:t>t²/(t²+N-1) = 6,22²/(6,22²+9) </a:t>
            </a:r>
            <a:r>
              <a:rPr lang="fr-FR" sz="1200" b="1" dirty="0" smtClean="0">
                <a:latin typeface="+mj-lt"/>
                <a:ea typeface="+mj-ea"/>
                <a:cs typeface="+mj-cs"/>
              </a:rPr>
              <a:t>= 0,81.</a:t>
            </a:r>
          </a:p>
          <a:p>
            <a:pPr lvl="0">
              <a:spcBef>
                <a:spcPct val="0"/>
              </a:spcBef>
            </a:pPr>
            <a:r>
              <a:rPr lang="fr-FR" sz="1200" dirty="0"/>
              <a:t>Cette analyse complémentaire suggère que </a:t>
            </a:r>
            <a:r>
              <a:rPr lang="fr-FR" sz="1200" b="1" dirty="0"/>
              <a:t>la taille de l'effet associé à la </a:t>
            </a:r>
            <a:r>
              <a:rPr lang="fr-FR" sz="1200" b="1" dirty="0" smtClean="0"/>
              <a:t>mésothérapie est </a:t>
            </a:r>
            <a:r>
              <a:rPr lang="fr-FR" sz="1200" b="1" dirty="0"/>
              <a:t>très </a:t>
            </a:r>
            <a:r>
              <a:rPr lang="fr-FR" sz="1200" b="1" dirty="0" smtClean="0"/>
              <a:t>grande.</a:t>
            </a:r>
            <a:endParaRPr kumimoji="0" lang="fr-FR" sz="1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796136" y="2204864"/>
            <a:ext cx="31683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fr-FR" sz="1200" dirty="0">
                <a:solidFill>
                  <a:prstClr val="black"/>
                </a:solidFill>
                <a:latin typeface="+mj-lt"/>
              </a:rPr>
              <a:t>Absence de corrélation entre les variables (ceci permet de vérifier qu’il n’y a pas </a:t>
            </a:r>
            <a:r>
              <a:rPr lang="fr-FR" sz="1200" dirty="0" smtClean="0">
                <a:solidFill>
                  <a:prstClr val="black"/>
                </a:solidFill>
                <a:latin typeface="+mj-lt"/>
              </a:rPr>
              <a:t>consistance dans </a:t>
            </a:r>
            <a:r>
              <a:rPr lang="fr-FR" sz="1200" dirty="0">
                <a:solidFill>
                  <a:prstClr val="black"/>
                </a:solidFill>
                <a:latin typeface="+mj-lt"/>
              </a:rPr>
              <a:t>la manière de </a:t>
            </a:r>
            <a:r>
              <a:rPr lang="fr-FR" sz="1200" dirty="0" smtClean="0">
                <a:solidFill>
                  <a:prstClr val="black"/>
                </a:solidFill>
                <a:latin typeface="+mj-lt"/>
              </a:rPr>
              <a:t>répondre, que nous ne mesurons pas deux fois la même chose mais qu’il y a bien une différence entre les résultats).</a:t>
            </a:r>
            <a:endParaRPr lang="fr-FR" sz="1200" dirty="0">
              <a:solidFill>
                <a:prstClr val="black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b. Distance doigt/sol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llipse 23"/>
          <p:cNvSpPr/>
          <p:nvPr/>
        </p:nvSpPr>
        <p:spPr>
          <a:xfrm>
            <a:off x="6113884" y="1508026"/>
            <a:ext cx="2487513" cy="248751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9" name="Graphique 18"/>
          <p:cNvGraphicFramePr/>
          <p:nvPr/>
        </p:nvGraphicFramePr>
        <p:xfrm>
          <a:off x="5820816" y="1436019"/>
          <a:ext cx="3143672" cy="2304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re 1"/>
          <p:cNvSpPr>
            <a:spLocks noGrp="1"/>
          </p:cNvSpPr>
          <p:nvPr>
            <p:ph type="ctrTitle"/>
          </p:nvPr>
        </p:nvSpPr>
        <p:spPr>
          <a:xfrm>
            <a:off x="241995" y="188640"/>
            <a:ext cx="8712968" cy="866527"/>
          </a:xfrm>
        </p:spPr>
        <p:txBody>
          <a:bodyPr/>
          <a:lstStyle/>
          <a:p>
            <a:r>
              <a:rPr lang="fr-FR" dirty="0" smtClean="0"/>
              <a:t>Distance doigt/sol</a:t>
            </a:r>
            <a:endParaRPr lang="fr-FR" dirty="0"/>
          </a:p>
        </p:txBody>
      </p:sp>
      <p:graphicFrame>
        <p:nvGraphicFramePr>
          <p:cNvPr id="18" name="Graphique 17"/>
          <p:cNvGraphicFramePr/>
          <p:nvPr/>
        </p:nvGraphicFramePr>
        <p:xfrm>
          <a:off x="467544" y="980728"/>
          <a:ext cx="6096000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Rectangle 19"/>
          <p:cNvSpPr/>
          <p:nvPr/>
        </p:nvSpPr>
        <p:spPr>
          <a:xfrm>
            <a:off x="6313669" y="908720"/>
            <a:ext cx="223792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fr-FR" sz="1500" dirty="0" smtClean="0">
                <a:solidFill>
                  <a:prstClr val="black"/>
                </a:solidFill>
              </a:rPr>
              <a:t>DS</a:t>
            </a:r>
          </a:p>
          <a:p>
            <a:pPr lvl="0" algn="ctr">
              <a:spcBef>
                <a:spcPct val="0"/>
              </a:spcBef>
              <a:defRPr/>
            </a:pPr>
            <a:r>
              <a:rPr lang="fr-FR" sz="1500" dirty="0">
                <a:solidFill>
                  <a:prstClr val="black"/>
                </a:solidFill>
              </a:rPr>
              <a:t>a</a:t>
            </a:r>
            <a:r>
              <a:rPr lang="fr-FR" sz="1500" dirty="0" smtClean="0">
                <a:solidFill>
                  <a:prstClr val="black"/>
                </a:solidFill>
              </a:rPr>
              <a:t>vant/après mésothérapie</a:t>
            </a:r>
            <a:endParaRPr lang="fr-FR" sz="1500" dirty="0">
              <a:solidFill>
                <a:prstClr val="black"/>
              </a:solidFill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6161806" y="2842272"/>
            <a:ext cx="831626" cy="3600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Ecart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type :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11,96</a:t>
            </a:r>
          </a:p>
        </p:txBody>
      </p:sp>
      <p:sp>
        <p:nvSpPr>
          <p:cNvPr id="21" name="Titre 1"/>
          <p:cNvSpPr txBox="1">
            <a:spLocks/>
          </p:cNvSpPr>
          <p:nvPr/>
        </p:nvSpPr>
        <p:spPr>
          <a:xfrm>
            <a:off x="7601966" y="2842272"/>
            <a:ext cx="831626" cy="36003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Ecart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type :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000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8,98</a:t>
            </a:r>
            <a:endParaRPr kumimoji="0" lang="fr-FR" sz="1000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23" name="Connecteur droit avec flèche 22"/>
          <p:cNvCxnSpPr/>
          <p:nvPr/>
        </p:nvCxnSpPr>
        <p:spPr>
          <a:xfrm>
            <a:off x="6948264" y="1628800"/>
            <a:ext cx="964679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520" y="4221088"/>
            <a:ext cx="8640000" cy="2520280"/>
          </a:xfrm>
          <a:prstGeom prst="rect">
            <a:avLst/>
          </a:prstGeom>
          <a:solidFill>
            <a:schemeClr val="accent4">
              <a:lumMod val="40000"/>
              <a:lumOff val="6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251520" y="4182988"/>
            <a:ext cx="532859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Test de comparaison de moyennes</a:t>
            </a:r>
            <a:endParaRPr kumimoji="0" lang="fr-FR" sz="14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653136"/>
            <a:ext cx="2952328" cy="596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itre 1"/>
          <p:cNvSpPr txBox="1">
            <a:spLocks/>
          </p:cNvSpPr>
          <p:nvPr/>
        </p:nvSpPr>
        <p:spPr>
          <a:xfrm>
            <a:off x="323528" y="5229201"/>
            <a:ext cx="2952328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Ici</a:t>
            </a:r>
            <a:r>
              <a:rPr kumimoji="0" lang="fr-FR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les variables sont liées entre elles: 6 des 10 patients ont gagné entre 3 et 5 cm.</a:t>
            </a: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6" y="4365105"/>
            <a:ext cx="5164113" cy="808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itre 1"/>
          <p:cNvSpPr txBox="1">
            <a:spLocks/>
          </p:cNvSpPr>
          <p:nvPr/>
        </p:nvSpPr>
        <p:spPr>
          <a:xfrm>
            <a:off x="3635896" y="5157192"/>
            <a:ext cx="5184576" cy="1700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En moyenne,</a:t>
            </a:r>
            <a:r>
              <a:rPr kumimoji="0" lang="fr-FR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les patients ont gagnés 5,9 cm après le traitement.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 smtClean="0"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Cette différence demeure statistiquement significative (t=2,81 et </a:t>
            </a:r>
            <a:r>
              <a:rPr kumimoji="0" lang="fr-FR" sz="1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Sig</a:t>
            </a:r>
            <a:r>
              <a:rPr kumimoji="0" lang="fr-FR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&lt;0,05) mais l’intensité de l’effet est peu importante : Eta-Carré=0,47.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Il faut donc prendre ces résultats avec précaution. En raison de la présence d’une corrélation entre les variables nous ne pouvons certifier que ce qui est mesuré est uniquement imputable à une réelle différence du DS moyen avant et après le traitement.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c. Schobert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602</Words>
  <Application>Microsoft Office PowerPoint</Application>
  <PresentationFormat>Affichage à l'écran (4:3)</PresentationFormat>
  <Paragraphs>83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1. Profil de l’échantillon</vt:lpstr>
      <vt:lpstr>Sexe</vt:lpstr>
      <vt:lpstr>2. Effet de la mésothérapie sur les mesures EVA / DS / Schobert</vt:lpstr>
      <vt:lpstr>a. EVA</vt:lpstr>
      <vt:lpstr>EVA</vt:lpstr>
      <vt:lpstr>EVA</vt:lpstr>
      <vt:lpstr>b. Distance doigt/sol</vt:lpstr>
      <vt:lpstr>Distance doigt/sol</vt:lpstr>
      <vt:lpstr>c. Schobert</vt:lpstr>
      <vt:lpstr>Schobert</vt:lpstr>
      <vt:lpstr>3. Corrélations</vt:lpstr>
      <vt:lpstr>Diapositive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Tri à plat des variables</dc:title>
  <dc:creator>NicoC</dc:creator>
  <cp:lastModifiedBy>NicoC</cp:lastModifiedBy>
  <cp:revision>23</cp:revision>
  <dcterms:created xsi:type="dcterms:W3CDTF">2013-08-10T12:09:36Z</dcterms:created>
  <dcterms:modified xsi:type="dcterms:W3CDTF">2013-08-10T14:59:16Z</dcterms:modified>
</cp:coreProperties>
</file>