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7"/>
  </p:notesMasterIdLst>
  <p:handoutMasterIdLst>
    <p:handoutMasterId r:id="rId8"/>
  </p:handoutMasterIdLst>
  <p:sldIdLst>
    <p:sldId id="2082" r:id="rId2"/>
    <p:sldId id="2083" r:id="rId3"/>
    <p:sldId id="2084" r:id="rId4"/>
    <p:sldId id="2085" r:id="rId5"/>
    <p:sldId id="2086" r:id="rId6"/>
  </p:sldIdLst>
  <p:sldSz cx="9906000" cy="6858000" type="A4"/>
  <p:notesSz cx="6805613" cy="99393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BECC"/>
    <a:srgbClr val="432541"/>
    <a:srgbClr val="8E4487"/>
    <a:srgbClr val="740074"/>
    <a:srgbClr val="FF6600"/>
    <a:srgbClr val="008000"/>
    <a:srgbClr val="336699"/>
    <a:srgbClr val="E1C9DF"/>
    <a:srgbClr val="640422"/>
    <a:srgbClr val="7441F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60" autoAdjust="0"/>
    <p:restoredTop sz="99667" autoAdjust="0"/>
  </p:normalViewPr>
  <p:slideViewPr>
    <p:cSldViewPr snapToGrid="0">
      <p:cViewPr>
        <p:scale>
          <a:sx n="75" d="100"/>
          <a:sy n="75" d="100"/>
        </p:scale>
        <p:origin x="-840" y="-90"/>
      </p:cViewPr>
      <p:guideLst>
        <p:guide orient="horz" pos="4319"/>
        <p:guide/>
      </p:guideLst>
    </p:cSldViewPr>
  </p:slideViewPr>
  <p:outlineViewPr>
    <p:cViewPr>
      <p:scale>
        <a:sx n="75" d="100"/>
        <a:sy n="7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346"/>
    </p:cViewPr>
  </p:sorterViewPr>
  <p:notesViewPr>
    <p:cSldViewPr snapToGrid="0">
      <p:cViewPr varScale="1">
        <p:scale>
          <a:sx n="56" d="100"/>
          <a:sy n="56" d="100"/>
        </p:scale>
        <p:origin x="-2112" y="-102"/>
      </p:cViewPr>
      <p:guideLst>
        <p:guide orient="horz" pos="3131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4.xlsx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5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/>
      <c:lineChart>
        <c:grouping val="standar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ln>
              <a:solidFill>
                <a:srgbClr val="74007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diamond"/>
            <c:size val="8"/>
            <c:spPr>
              <a:solidFill>
                <a:srgbClr val="740074"/>
              </a:solidFill>
              <a:ln>
                <a:solidFill>
                  <a:schemeClr val="bg1">
                    <a:lumMod val="8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1"/>
              <c:layout>
                <c:manualLayout>
                  <c:x val="-1.9363762102351325E-2"/>
                  <c:y val="-2.884615166216296E-2"/>
                </c:manualLayout>
              </c:layout>
              <c:showVal val="1"/>
            </c:dLbl>
            <c:dLbl>
              <c:idx val="11"/>
              <c:layout>
                <c:manualLayout>
                  <c:x val="-2.9045643153526979E-2"/>
                  <c:y val="-1.1538460664865186E-2"/>
                </c:manualLayout>
              </c:layout>
              <c:showVal val="1"/>
            </c:dLbl>
            <c:dLbl>
              <c:idx val="12"/>
              <c:layout>
                <c:manualLayout>
                  <c:x val="-4.1493775933609976E-3"/>
                  <c:y val="-1.1538460664865186E-2"/>
                </c:manualLayout>
              </c:layout>
              <c:showVal val="1"/>
            </c:dLbl>
            <c:numFmt formatCode="#,##0.00" sourceLinked="0"/>
            <c:txPr>
              <a:bodyPr/>
              <a:lstStyle/>
              <a:p>
                <a:pPr>
                  <a:defRPr sz="1050" b="1"/>
                </a:pPr>
                <a:endParaRPr lang="fr-FR"/>
              </a:p>
            </c:txPr>
            <c:showVal val="1"/>
          </c:dLbls>
          <c:cat>
            <c:numRef>
              <c:f>Feuil1!$A$2:$A$28</c:f>
              <c:numCache>
                <c:formatCode>General</c:formatCode>
                <c:ptCount val="27"/>
                <c:pt idx="0">
                  <c:v>3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  <c:pt idx="4">
                  <c:v>7</c:v>
                </c:pt>
                <c:pt idx="5">
                  <c:v>8</c:v>
                </c:pt>
                <c:pt idx="6">
                  <c:v>9</c:v>
                </c:pt>
                <c:pt idx="7">
                  <c:v>10</c:v>
                </c:pt>
                <c:pt idx="8">
                  <c:v>11</c:v>
                </c:pt>
                <c:pt idx="9">
                  <c:v>12</c:v>
                </c:pt>
                <c:pt idx="10">
                  <c:v>13</c:v>
                </c:pt>
                <c:pt idx="11">
                  <c:v>14</c:v>
                </c:pt>
                <c:pt idx="12">
                  <c:v>15</c:v>
                </c:pt>
                <c:pt idx="13">
                  <c:v>16</c:v>
                </c:pt>
                <c:pt idx="14">
                  <c:v>17</c:v>
                </c:pt>
                <c:pt idx="15">
                  <c:v>18</c:v>
                </c:pt>
                <c:pt idx="16">
                  <c:v>19</c:v>
                </c:pt>
                <c:pt idx="17">
                  <c:v>22</c:v>
                </c:pt>
                <c:pt idx="18">
                  <c:v>24</c:v>
                </c:pt>
                <c:pt idx="19">
                  <c:v>25</c:v>
                </c:pt>
                <c:pt idx="20">
                  <c:v>29</c:v>
                </c:pt>
                <c:pt idx="21">
                  <c:v>30</c:v>
                </c:pt>
                <c:pt idx="22">
                  <c:v>31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42</c:v>
                </c:pt>
              </c:numCache>
            </c:numRef>
          </c:cat>
          <c:val>
            <c:numRef>
              <c:f>Feuil1!$B$2:$B$28</c:f>
              <c:numCache>
                <c:formatCode>General</c:formatCode>
                <c:ptCount val="27"/>
                <c:pt idx="0">
                  <c:v>0.56999999999999995</c:v>
                </c:pt>
                <c:pt idx="1">
                  <c:v>1</c:v>
                </c:pt>
                <c:pt idx="2">
                  <c:v>0.89000000000000012</c:v>
                </c:pt>
                <c:pt idx="3">
                  <c:v>0.73000000000000009</c:v>
                </c:pt>
                <c:pt idx="4">
                  <c:v>0.85000000000000009</c:v>
                </c:pt>
                <c:pt idx="5">
                  <c:v>1.56</c:v>
                </c:pt>
                <c:pt idx="6">
                  <c:v>0.83000000000000007</c:v>
                </c:pt>
                <c:pt idx="7">
                  <c:v>0.65000000000000013</c:v>
                </c:pt>
                <c:pt idx="8">
                  <c:v>0.75000000000000011</c:v>
                </c:pt>
                <c:pt idx="9">
                  <c:v>0.59000000000000008</c:v>
                </c:pt>
                <c:pt idx="10">
                  <c:v>0.69000000000000017</c:v>
                </c:pt>
                <c:pt idx="11">
                  <c:v>0.81</c:v>
                </c:pt>
                <c:pt idx="12" formatCode="0.00">
                  <c:v>0.83333333333333348</c:v>
                </c:pt>
                <c:pt idx="13">
                  <c:v>1.47</c:v>
                </c:pt>
                <c:pt idx="14" formatCode="0.00">
                  <c:v>0.5</c:v>
                </c:pt>
                <c:pt idx="15" formatCode="0.00">
                  <c:v>0.42857142857142855</c:v>
                </c:pt>
                <c:pt idx="16" formatCode="0.00">
                  <c:v>0.97</c:v>
                </c:pt>
                <c:pt idx="17" formatCode="0.00">
                  <c:v>0.75000000000000011</c:v>
                </c:pt>
                <c:pt idx="18">
                  <c:v>0.65000000000000013</c:v>
                </c:pt>
                <c:pt idx="19">
                  <c:v>0.2</c:v>
                </c:pt>
                <c:pt idx="20">
                  <c:v>0.83000000000000007</c:v>
                </c:pt>
                <c:pt idx="21">
                  <c:v>1.7500000000000002</c:v>
                </c:pt>
                <c:pt idx="22">
                  <c:v>0.63000000000000012</c:v>
                </c:pt>
                <c:pt idx="23">
                  <c:v>0.33000000000000007</c:v>
                </c:pt>
                <c:pt idx="24">
                  <c:v>0.73000000000000009</c:v>
                </c:pt>
                <c:pt idx="25" formatCode="0.00">
                  <c:v>1</c:v>
                </c:pt>
                <c:pt idx="26" formatCode="0.00">
                  <c:v>0.42857142857142855</c:v>
                </c:pt>
              </c:numCache>
            </c:numRef>
          </c:val>
          <c:smooth val="1"/>
        </c:ser>
        <c:marker val="1"/>
        <c:axId val="98426240"/>
        <c:axId val="92672768"/>
      </c:lineChart>
      <c:catAx>
        <c:axId val="9842624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050" b="1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fr-FR"/>
          </a:p>
        </c:txPr>
        <c:crossAx val="92672768"/>
        <c:crosses val="autoZero"/>
        <c:auto val="1"/>
        <c:lblAlgn val="ctr"/>
        <c:lblOffset val="100"/>
      </c:catAx>
      <c:valAx>
        <c:axId val="92672768"/>
        <c:scaling>
          <c:orientation val="minMax"/>
        </c:scaling>
        <c:axPos val="l"/>
        <c:majorGridlines/>
        <c:numFmt formatCode="#,##0.00" sourceLinked="0"/>
        <c:tickLblPos val="nextTo"/>
        <c:txPr>
          <a:bodyPr/>
          <a:lstStyle/>
          <a:p>
            <a:pPr>
              <a:defRPr sz="1050" b="1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fr-FR"/>
          </a:p>
        </c:txPr>
        <c:crossAx val="9842624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autoTitleDeleted val="1"/>
    <c:plotArea>
      <c:layout/>
      <c:lineChart>
        <c:grouping val="standar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ln>
              <a:solidFill>
                <a:srgbClr val="74007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diamond"/>
            <c:size val="8"/>
            <c:spPr>
              <a:solidFill>
                <a:srgbClr val="740074"/>
              </a:solidFill>
              <a:ln>
                <a:solidFill>
                  <a:schemeClr val="bg1">
                    <a:lumMod val="8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0"/>
              <c:layout>
                <c:manualLayout>
                  <c:x val="4.9423393739703473E-3"/>
                  <c:y val="-1.6877631523428843E-2"/>
                </c:manualLayout>
              </c:layout>
              <c:showVal val="1"/>
            </c:dLbl>
            <c:dLbl>
              <c:idx val="1"/>
              <c:layout>
                <c:manualLayout>
                  <c:x val="-1.9363762102351325E-2"/>
                  <c:y val="-2.8846151662162967E-2"/>
                </c:manualLayout>
              </c:layout>
              <c:showVal val="1"/>
            </c:dLbl>
            <c:dLbl>
              <c:idx val="3"/>
              <c:layout>
                <c:manualLayout>
                  <c:x val="-8.2372322899505745E-3"/>
                  <c:y val="-2.5316447285143269E-2"/>
                </c:manualLayout>
              </c:layout>
              <c:showVal val="1"/>
            </c:dLbl>
            <c:dLbl>
              <c:idx val="4"/>
              <c:layout>
                <c:manualLayout>
                  <c:x val="-9.8846787479406929E-3"/>
                  <c:y val="-2.953585516600056E-2"/>
                </c:manualLayout>
              </c:layout>
              <c:showVal val="1"/>
            </c:dLbl>
            <c:dLbl>
              <c:idx val="11"/>
              <c:layout>
                <c:manualLayout>
                  <c:x val="-2.9045643153526989E-2"/>
                  <c:y val="-1.1538460664865193E-2"/>
                </c:manualLayout>
              </c:layout>
              <c:showVal val="1"/>
            </c:dLbl>
            <c:dLbl>
              <c:idx val="12"/>
              <c:layout>
                <c:manualLayout>
                  <c:x val="-4.1493775933609985E-3"/>
                  <c:y val="-1.1538460664865193E-2"/>
                </c:manualLayout>
              </c:layout>
              <c:showVal val="1"/>
            </c:dLbl>
            <c:numFmt formatCode="#,##0.00" sourceLinked="0"/>
            <c:txPr>
              <a:bodyPr/>
              <a:lstStyle/>
              <a:p>
                <a:pPr>
                  <a:defRPr sz="1050" b="1"/>
                </a:pPr>
                <a:endParaRPr lang="fr-FR"/>
              </a:p>
            </c:txPr>
            <c:showVal val="1"/>
          </c:dLbls>
          <c:cat>
            <c:strRef>
              <c:f>Feuil1!$A$2:$A$7</c:f>
              <c:strCache>
                <c:ptCount val="6"/>
                <c:pt idx="0">
                  <c:v>Entre 3 et 6 mois</c:v>
                </c:pt>
                <c:pt idx="1">
                  <c:v>De 6 mois à 1 an</c:v>
                </c:pt>
                <c:pt idx="2">
                  <c:v>De 1 an à 1 an et demi</c:v>
                </c:pt>
                <c:pt idx="3">
                  <c:v>De 1 an et demi à 2 ans</c:v>
                </c:pt>
                <c:pt idx="4">
                  <c:v>De 2 à 2 ans et demi</c:v>
                </c:pt>
                <c:pt idx="5">
                  <c:v>2 ans et demi ou plus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0.78</c:v>
                </c:pt>
                <c:pt idx="1">
                  <c:v>0.95000000000000007</c:v>
                </c:pt>
                <c:pt idx="2">
                  <c:v>0.83000000000000007</c:v>
                </c:pt>
                <c:pt idx="3">
                  <c:v>0.78</c:v>
                </c:pt>
                <c:pt idx="4">
                  <c:v>0.75000000000000011</c:v>
                </c:pt>
                <c:pt idx="5">
                  <c:v>0.72000000000000008</c:v>
                </c:pt>
              </c:numCache>
            </c:numRef>
          </c:val>
          <c:smooth val="1"/>
        </c:ser>
        <c:marker val="1"/>
        <c:axId val="15224192"/>
        <c:axId val="15242368"/>
      </c:lineChart>
      <c:catAx>
        <c:axId val="1522419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900" b="1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fr-FR"/>
          </a:p>
        </c:txPr>
        <c:crossAx val="15242368"/>
        <c:crosses val="autoZero"/>
        <c:auto val="1"/>
        <c:lblAlgn val="ctr"/>
        <c:lblOffset val="100"/>
      </c:catAx>
      <c:valAx>
        <c:axId val="15242368"/>
        <c:scaling>
          <c:orientation val="minMax"/>
          <c:max val="1"/>
          <c:min val="0.65000000000000024"/>
        </c:scaling>
        <c:axPos val="l"/>
        <c:majorGridlines/>
        <c:numFmt formatCode="#,##0.00" sourceLinked="0"/>
        <c:tickLblPos val="nextTo"/>
        <c:txPr>
          <a:bodyPr/>
          <a:lstStyle/>
          <a:p>
            <a:pPr>
              <a:defRPr sz="1050" b="1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fr-FR"/>
          </a:p>
        </c:txPr>
        <c:crossAx val="1522419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ln>
              <a:solidFill>
                <a:srgbClr val="74007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diamond"/>
            <c:size val="8"/>
            <c:spPr>
              <a:solidFill>
                <a:srgbClr val="740074"/>
              </a:solidFill>
              <a:ln>
                <a:solidFill>
                  <a:schemeClr val="bg1">
                    <a:lumMod val="8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0"/>
              <c:layout>
                <c:manualLayout>
                  <c:x val="4.9423393739703482E-3"/>
                  <c:y val="-1.6877631523428843E-2"/>
                </c:manualLayout>
              </c:layout>
              <c:showVal val="1"/>
            </c:dLbl>
            <c:dLbl>
              <c:idx val="1"/>
              <c:layout>
                <c:manualLayout>
                  <c:x val="-1.9363762102351325E-2"/>
                  <c:y val="-2.8846151662162971E-2"/>
                </c:manualLayout>
              </c:layout>
              <c:showVal val="1"/>
            </c:dLbl>
            <c:dLbl>
              <c:idx val="2"/>
              <c:layout>
                <c:manualLayout>
                  <c:x val="-6.5897858319604614E-3"/>
                  <c:y val="-1.6877631523428843E-2"/>
                </c:manualLayout>
              </c:layout>
              <c:showVal val="1"/>
            </c:dLbl>
            <c:dLbl>
              <c:idx val="3"/>
              <c:layout>
                <c:manualLayout>
                  <c:x val="-8.2372322899505728E-3"/>
                  <c:y val="-2.5316447285143272E-2"/>
                </c:manualLayout>
              </c:layout>
              <c:showVal val="1"/>
            </c:dLbl>
            <c:dLbl>
              <c:idx val="4"/>
              <c:layout>
                <c:manualLayout>
                  <c:x val="-9.8846787479406947E-3"/>
                  <c:y val="-2.9535855166000567E-2"/>
                </c:manualLayout>
              </c:layout>
              <c:showVal val="1"/>
            </c:dLbl>
            <c:dLbl>
              <c:idx val="11"/>
              <c:layout>
                <c:manualLayout>
                  <c:x val="-2.9045643153526996E-2"/>
                  <c:y val="-1.1538460664865196E-2"/>
                </c:manualLayout>
              </c:layout>
              <c:showVal val="1"/>
            </c:dLbl>
            <c:dLbl>
              <c:idx val="12"/>
              <c:layout>
                <c:manualLayout>
                  <c:x val="-4.1493775933609993E-3"/>
                  <c:y val="-1.1538460664865196E-2"/>
                </c:manualLayout>
              </c:layout>
              <c:showVal val="1"/>
            </c:dLbl>
            <c:numFmt formatCode="#,##0.00" sourceLinked="0"/>
            <c:txPr>
              <a:bodyPr/>
              <a:lstStyle/>
              <a:p>
                <a:pPr>
                  <a:defRPr sz="1050" b="1"/>
                </a:pPr>
                <a:endParaRPr lang="fr-FR"/>
              </a:p>
            </c:txPr>
            <c:showVal val="1"/>
          </c:dLbls>
          <c:cat>
            <c:strRef>
              <c:f>Feuil1!$A$2:$A$5</c:f>
              <c:strCache>
                <c:ptCount val="4"/>
                <c:pt idx="0">
                  <c:v>1ère année</c:v>
                </c:pt>
                <c:pt idx="1">
                  <c:v>2ème année</c:v>
                </c:pt>
                <c:pt idx="2">
                  <c:v>3ème année</c:v>
                </c:pt>
                <c:pt idx="3">
                  <c:v>4ème année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0.88</c:v>
                </c:pt>
                <c:pt idx="1">
                  <c:v>0.85</c:v>
                </c:pt>
                <c:pt idx="2">
                  <c:v>0.77</c:v>
                </c:pt>
                <c:pt idx="3">
                  <c:v>0.71</c:v>
                </c:pt>
              </c:numCache>
            </c:numRef>
          </c:val>
          <c:smooth val="1"/>
        </c:ser>
        <c:marker val="1"/>
        <c:axId val="15324672"/>
        <c:axId val="15326208"/>
      </c:lineChart>
      <c:catAx>
        <c:axId val="1532467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900" b="1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fr-FR"/>
          </a:p>
        </c:txPr>
        <c:crossAx val="15326208"/>
        <c:crosses val="autoZero"/>
        <c:auto val="1"/>
        <c:lblAlgn val="ctr"/>
        <c:lblOffset val="100"/>
      </c:catAx>
      <c:valAx>
        <c:axId val="15326208"/>
        <c:scaling>
          <c:orientation val="minMax"/>
          <c:max val="1"/>
          <c:min val="0.65000000000000036"/>
        </c:scaling>
        <c:axPos val="l"/>
        <c:majorGridlines/>
        <c:numFmt formatCode="#,##0.00" sourceLinked="0"/>
        <c:tickLblPos val="nextTo"/>
        <c:txPr>
          <a:bodyPr/>
          <a:lstStyle/>
          <a:p>
            <a:pPr>
              <a:defRPr sz="1050" b="1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fr-FR"/>
          </a:p>
        </c:txPr>
        <c:crossAx val="1532467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ln>
              <a:solidFill>
                <a:srgbClr val="74007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diamond"/>
            <c:size val="8"/>
            <c:spPr>
              <a:solidFill>
                <a:srgbClr val="740074"/>
              </a:solidFill>
              <a:ln>
                <a:solidFill>
                  <a:schemeClr val="bg1">
                    <a:lumMod val="8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1"/>
              <c:layout>
                <c:manualLayout>
                  <c:x val="-1.9363762102351325E-2"/>
                  <c:y val="-2.8846151662162964E-2"/>
                </c:manualLayout>
              </c:layout>
              <c:showVal val="1"/>
            </c:dLbl>
            <c:dLbl>
              <c:idx val="11"/>
              <c:layout>
                <c:manualLayout>
                  <c:x val="-2.9045643153526986E-2"/>
                  <c:y val="-1.1538460664865189E-2"/>
                </c:manualLayout>
              </c:layout>
              <c:showVal val="1"/>
            </c:dLbl>
            <c:dLbl>
              <c:idx val="12"/>
              <c:layout>
                <c:manualLayout>
                  <c:x val="-4.1493775933609976E-3"/>
                  <c:y val="-1.1538460664865189E-2"/>
                </c:manualLayout>
              </c:layout>
              <c:showVal val="1"/>
            </c:dLbl>
            <c:dLbl>
              <c:idx val="15"/>
              <c:layout>
                <c:manualLayout>
                  <c:x val="7.5075075075075074E-3"/>
                  <c:y val="-3.2751086072433026E-3"/>
                </c:manualLayout>
              </c:layout>
              <c:showVal val="1"/>
            </c:dLbl>
            <c:numFmt formatCode="#,##0.00" sourceLinked="0"/>
            <c:txPr>
              <a:bodyPr/>
              <a:lstStyle/>
              <a:p>
                <a:pPr>
                  <a:defRPr sz="1050" b="1"/>
                </a:pPr>
                <a:endParaRPr lang="fr-FR"/>
              </a:p>
            </c:txPr>
            <c:showVal val="1"/>
          </c:dLbls>
          <c:cat>
            <c:numRef>
              <c:f>Feuil1!$A$2:$A$28</c:f>
              <c:numCache>
                <c:formatCode>General</c:formatCode>
                <c:ptCount val="27"/>
                <c:pt idx="0">
                  <c:v>3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  <c:pt idx="4">
                  <c:v>7</c:v>
                </c:pt>
                <c:pt idx="5">
                  <c:v>8</c:v>
                </c:pt>
                <c:pt idx="6">
                  <c:v>9</c:v>
                </c:pt>
                <c:pt idx="7">
                  <c:v>10</c:v>
                </c:pt>
                <c:pt idx="8">
                  <c:v>11</c:v>
                </c:pt>
                <c:pt idx="9">
                  <c:v>12</c:v>
                </c:pt>
                <c:pt idx="10">
                  <c:v>13</c:v>
                </c:pt>
                <c:pt idx="11">
                  <c:v>14</c:v>
                </c:pt>
                <c:pt idx="12">
                  <c:v>15</c:v>
                </c:pt>
                <c:pt idx="13">
                  <c:v>16</c:v>
                </c:pt>
                <c:pt idx="14">
                  <c:v>17</c:v>
                </c:pt>
                <c:pt idx="15">
                  <c:v>18</c:v>
                </c:pt>
                <c:pt idx="16">
                  <c:v>19</c:v>
                </c:pt>
                <c:pt idx="17">
                  <c:v>22</c:v>
                </c:pt>
                <c:pt idx="18">
                  <c:v>24</c:v>
                </c:pt>
                <c:pt idx="19">
                  <c:v>25</c:v>
                </c:pt>
                <c:pt idx="20">
                  <c:v>29</c:v>
                </c:pt>
                <c:pt idx="21">
                  <c:v>30</c:v>
                </c:pt>
                <c:pt idx="22">
                  <c:v>31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42</c:v>
                </c:pt>
              </c:numCache>
            </c:numRef>
          </c:cat>
          <c:val>
            <c:numRef>
              <c:f>Feuil1!$B$2:$B$28</c:f>
              <c:numCache>
                <c:formatCode>General</c:formatCode>
                <c:ptCount val="27"/>
                <c:pt idx="0">
                  <c:v>0.75000000000000011</c:v>
                </c:pt>
                <c:pt idx="1">
                  <c:v>1.5</c:v>
                </c:pt>
                <c:pt idx="2">
                  <c:v>1.03</c:v>
                </c:pt>
                <c:pt idx="3">
                  <c:v>1.3800000000000001</c:v>
                </c:pt>
                <c:pt idx="4">
                  <c:v>0.92</c:v>
                </c:pt>
                <c:pt idx="5">
                  <c:v>1.1200000000000001</c:v>
                </c:pt>
                <c:pt idx="6">
                  <c:v>0.8600000000000001</c:v>
                </c:pt>
                <c:pt idx="7">
                  <c:v>1.33</c:v>
                </c:pt>
                <c:pt idx="8">
                  <c:v>1.1499999999999997</c:v>
                </c:pt>
                <c:pt idx="9">
                  <c:v>1.33</c:v>
                </c:pt>
                <c:pt idx="10">
                  <c:v>1.41</c:v>
                </c:pt>
                <c:pt idx="11">
                  <c:v>1.08</c:v>
                </c:pt>
                <c:pt idx="12">
                  <c:v>1</c:v>
                </c:pt>
                <c:pt idx="13">
                  <c:v>1.03</c:v>
                </c:pt>
                <c:pt idx="14">
                  <c:v>1</c:v>
                </c:pt>
                <c:pt idx="15">
                  <c:v>1</c:v>
                </c:pt>
                <c:pt idx="16">
                  <c:v>0.92</c:v>
                </c:pt>
                <c:pt idx="17" formatCode="0.00">
                  <c:v>0.64000000000000012</c:v>
                </c:pt>
                <c:pt idx="18" formatCode="0.00">
                  <c:v>0.64000000000000012</c:v>
                </c:pt>
                <c:pt idx="19">
                  <c:v>1</c:v>
                </c:pt>
                <c:pt idx="20" formatCode="0.00">
                  <c:v>0.88888888888888884</c:v>
                </c:pt>
                <c:pt idx="21" formatCode="0.00">
                  <c:v>1</c:v>
                </c:pt>
                <c:pt idx="22" formatCode="0.00">
                  <c:v>1</c:v>
                </c:pt>
                <c:pt idx="23" formatCode="0.00">
                  <c:v>1.06</c:v>
                </c:pt>
                <c:pt idx="24" formatCode="0.00">
                  <c:v>1.06</c:v>
                </c:pt>
                <c:pt idx="25" formatCode="0.00">
                  <c:v>1.1000000000000001</c:v>
                </c:pt>
                <c:pt idx="26" formatCode="0.00">
                  <c:v>1</c:v>
                </c:pt>
              </c:numCache>
            </c:numRef>
          </c:val>
          <c:smooth val="1"/>
        </c:ser>
        <c:marker val="1"/>
        <c:axId val="92286336"/>
        <c:axId val="92312704"/>
      </c:lineChart>
      <c:catAx>
        <c:axId val="9228633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050" b="1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fr-FR"/>
          </a:p>
        </c:txPr>
        <c:crossAx val="92312704"/>
        <c:crosses val="autoZero"/>
        <c:auto val="1"/>
        <c:lblAlgn val="ctr"/>
        <c:lblOffset val="100"/>
      </c:catAx>
      <c:valAx>
        <c:axId val="92312704"/>
        <c:scaling>
          <c:orientation val="minMax"/>
          <c:max val="1.6"/>
          <c:min val="0.60000000000000009"/>
        </c:scaling>
        <c:axPos val="l"/>
        <c:majorGridlines/>
        <c:numFmt formatCode="#,##0.00" sourceLinked="0"/>
        <c:tickLblPos val="nextTo"/>
        <c:txPr>
          <a:bodyPr/>
          <a:lstStyle/>
          <a:p>
            <a:pPr>
              <a:defRPr sz="1050" b="1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fr-FR"/>
          </a:p>
        </c:txPr>
        <c:crossAx val="9228633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ln>
              <a:solidFill>
                <a:srgbClr val="74007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diamond"/>
            <c:size val="8"/>
            <c:spPr>
              <a:solidFill>
                <a:srgbClr val="740074"/>
              </a:solidFill>
              <a:ln>
                <a:solidFill>
                  <a:schemeClr val="bg1">
                    <a:lumMod val="8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0"/>
              <c:layout>
                <c:manualLayout>
                  <c:x val="-2.4711696869851731E-2"/>
                  <c:y val="-4.6413486689429323E-2"/>
                </c:manualLayout>
              </c:layout>
              <c:showVal val="1"/>
            </c:dLbl>
            <c:dLbl>
              <c:idx val="1"/>
              <c:layout>
                <c:manualLayout>
                  <c:x val="-2.7600954740624472E-2"/>
                  <c:y val="-3.7284947245773199E-2"/>
                </c:manualLayout>
              </c:layout>
              <c:showVal val="1"/>
            </c:dLbl>
            <c:dLbl>
              <c:idx val="2"/>
              <c:layout>
                <c:manualLayout>
                  <c:x val="-3.130148270181219E-2"/>
                  <c:y val="-4.2194078808572108E-2"/>
                </c:manualLayout>
              </c:layout>
              <c:showVal val="1"/>
            </c:dLbl>
            <c:dLbl>
              <c:idx val="3"/>
              <c:layout>
                <c:manualLayout>
                  <c:x val="-3.459637561779242E-2"/>
                  <c:y val="-4.6413818926270334E-2"/>
                </c:manualLayout>
              </c:layout>
              <c:showVal val="1"/>
            </c:dLbl>
            <c:dLbl>
              <c:idx val="4"/>
              <c:layout>
                <c:manualLayout>
                  <c:x val="-9.8846787479406947E-3"/>
                  <c:y val="-2.9535855166000585E-2"/>
                </c:manualLayout>
              </c:layout>
              <c:showVal val="1"/>
            </c:dLbl>
            <c:dLbl>
              <c:idx val="11"/>
              <c:layout>
                <c:manualLayout>
                  <c:x val="-2.9045643153527003E-2"/>
                  <c:y val="-1.1538460664865203E-2"/>
                </c:manualLayout>
              </c:layout>
              <c:showVal val="1"/>
            </c:dLbl>
            <c:dLbl>
              <c:idx val="12"/>
              <c:layout>
                <c:manualLayout>
                  <c:x val="-4.1493775933609993E-3"/>
                  <c:y val="-1.1538460664865203E-2"/>
                </c:manualLayout>
              </c:layout>
              <c:showVal val="1"/>
            </c:dLbl>
            <c:numFmt formatCode="#,##0.00" sourceLinked="0"/>
            <c:txPr>
              <a:bodyPr/>
              <a:lstStyle/>
              <a:p>
                <a:pPr>
                  <a:defRPr sz="1050" b="1"/>
                </a:pPr>
                <a:endParaRPr lang="fr-FR"/>
              </a:p>
            </c:txPr>
            <c:showVal val="1"/>
          </c:dLbls>
          <c:cat>
            <c:strRef>
              <c:f>Feuil1!$A$2:$A$5</c:f>
              <c:strCache>
                <c:ptCount val="4"/>
                <c:pt idx="0">
                  <c:v>1ère année</c:v>
                </c:pt>
                <c:pt idx="1">
                  <c:v>2ème année</c:v>
                </c:pt>
                <c:pt idx="2">
                  <c:v>3ème année</c:v>
                </c:pt>
                <c:pt idx="3">
                  <c:v>4ème année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1.1000000000000001</c:v>
                </c:pt>
                <c:pt idx="1">
                  <c:v>1.06</c:v>
                </c:pt>
                <c:pt idx="2">
                  <c:v>0.99</c:v>
                </c:pt>
                <c:pt idx="3">
                  <c:v>1.05</c:v>
                </c:pt>
              </c:numCache>
            </c:numRef>
          </c:val>
          <c:smooth val="1"/>
        </c:ser>
        <c:marker val="1"/>
        <c:axId val="98722944"/>
        <c:axId val="98725248"/>
      </c:lineChart>
      <c:catAx>
        <c:axId val="9872294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900" b="1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fr-FR"/>
          </a:p>
        </c:txPr>
        <c:crossAx val="98725248"/>
        <c:crosses val="autoZero"/>
        <c:auto val="1"/>
        <c:lblAlgn val="ctr"/>
        <c:lblOffset val="100"/>
      </c:catAx>
      <c:valAx>
        <c:axId val="98725248"/>
        <c:scaling>
          <c:orientation val="minMax"/>
          <c:max val="1.2"/>
          <c:min val="0.8"/>
        </c:scaling>
        <c:axPos val="l"/>
        <c:majorGridlines/>
        <c:numFmt formatCode="#,##0.00" sourceLinked="0"/>
        <c:tickLblPos val="nextTo"/>
        <c:txPr>
          <a:bodyPr/>
          <a:lstStyle/>
          <a:p>
            <a:pPr>
              <a:defRPr sz="1050" b="1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fr-FR"/>
          </a:p>
        </c:txPr>
        <c:crossAx val="9872294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t" anchorCtr="0" compatLnSpc="1">
            <a:prstTxWarp prst="textNoShape">
              <a:avLst/>
            </a:prstTxWarp>
          </a:bodyPr>
          <a:lstStyle>
            <a:lvl1pPr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312" y="0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t" anchorCtr="0" compatLnSpc="1">
            <a:prstTxWarp prst="textNoShape">
              <a:avLst/>
            </a:prstTxWarp>
          </a:bodyPr>
          <a:lstStyle>
            <a:lvl1pPr algn="r"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452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b" anchorCtr="0" compatLnSpc="1">
            <a:prstTxWarp prst="textNoShape">
              <a:avLst/>
            </a:prstTxWarp>
          </a:bodyPr>
          <a:lstStyle>
            <a:lvl1pPr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312" y="9444452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b" anchorCtr="0" compatLnSpc="1">
            <a:prstTxWarp prst="textNoShape">
              <a:avLst/>
            </a:prstTxWarp>
          </a:bodyPr>
          <a:lstStyle>
            <a:lvl1pPr algn="r"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FAC2C006-7B29-44E5-B1A1-390202AF469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1642411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t" anchorCtr="0" compatLnSpc="1">
            <a:prstTxWarp prst="textNoShape">
              <a:avLst/>
            </a:prstTxWarp>
          </a:bodyPr>
          <a:lstStyle>
            <a:lvl1pPr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312" y="0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t" anchorCtr="0" compatLnSpc="1">
            <a:prstTxWarp prst="textNoShape">
              <a:avLst/>
            </a:prstTxWarp>
          </a:bodyPr>
          <a:lstStyle>
            <a:lvl1pPr algn="r"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55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0725" y="749300"/>
            <a:ext cx="537527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009" y="4719143"/>
            <a:ext cx="4991595" cy="4470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452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b" anchorCtr="0" compatLnSpc="1">
            <a:prstTxWarp prst="textNoShape">
              <a:avLst/>
            </a:prstTxWarp>
          </a:bodyPr>
          <a:lstStyle>
            <a:lvl1pPr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312" y="9444452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b" anchorCtr="0" compatLnSpc="1">
            <a:prstTxWarp prst="textNoShape">
              <a:avLst/>
            </a:prstTxWarp>
          </a:bodyPr>
          <a:lstStyle>
            <a:lvl1pPr algn="r"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467F2B5D-9208-4010-9CA0-8B2EFB0D574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9862345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0914"/>
            <a:fld id="{3781E22B-5139-42D5-BEB1-8055C7E9D332}" type="slidenum">
              <a:rPr lang="fr-FR" altLang="fr-FR" smtClean="0"/>
              <a:pPr defTabSz="910914"/>
              <a:t>1</a:t>
            </a:fld>
            <a:endParaRPr lang="fr-FR" altLang="fr-FR" smtClean="0"/>
          </a:p>
        </p:txBody>
      </p:sp>
      <p:sp>
        <p:nvSpPr>
          <p:cNvPr id="468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0914"/>
            <a:fld id="{3781E22B-5139-42D5-BEB1-8055C7E9D332}" type="slidenum">
              <a:rPr lang="fr-FR" altLang="fr-FR" smtClean="0"/>
              <a:pPr defTabSz="910914"/>
              <a:t>2</a:t>
            </a:fld>
            <a:endParaRPr lang="fr-FR" altLang="fr-FR" smtClean="0"/>
          </a:p>
        </p:txBody>
      </p:sp>
      <p:sp>
        <p:nvSpPr>
          <p:cNvPr id="468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0914"/>
            <a:fld id="{3781E22B-5139-42D5-BEB1-8055C7E9D332}" type="slidenum">
              <a:rPr lang="fr-FR" altLang="fr-FR" smtClean="0"/>
              <a:pPr defTabSz="910914"/>
              <a:t>3</a:t>
            </a:fld>
            <a:endParaRPr lang="fr-FR" altLang="fr-FR" smtClean="0"/>
          </a:p>
        </p:txBody>
      </p:sp>
      <p:sp>
        <p:nvSpPr>
          <p:cNvPr id="468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0914"/>
            <a:fld id="{3781E22B-5139-42D5-BEB1-8055C7E9D332}" type="slidenum">
              <a:rPr lang="fr-FR" altLang="fr-FR" smtClean="0"/>
              <a:pPr defTabSz="910914"/>
              <a:t>4</a:t>
            </a:fld>
            <a:endParaRPr lang="fr-FR" altLang="fr-FR" smtClean="0"/>
          </a:p>
        </p:txBody>
      </p:sp>
      <p:sp>
        <p:nvSpPr>
          <p:cNvPr id="468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0914"/>
            <a:fld id="{3781E22B-5139-42D5-BEB1-8055C7E9D332}" type="slidenum">
              <a:rPr lang="fr-FR" altLang="fr-FR" smtClean="0"/>
              <a:pPr defTabSz="910914"/>
              <a:t>5</a:t>
            </a:fld>
            <a:endParaRPr lang="fr-FR" altLang="fr-FR" smtClean="0"/>
          </a:p>
        </p:txBody>
      </p:sp>
      <p:sp>
        <p:nvSpPr>
          <p:cNvPr id="468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grpSp>
        <p:nvGrpSpPr>
          <p:cNvPr id="25604" name="Group 66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2840643" name="Rectangle 67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>
                <a:defRPr/>
              </a:pPr>
              <a:endParaRPr lang="fr-FR" dirty="0">
                <a:cs typeface="+mn-cs"/>
              </a:endParaRPr>
            </a:p>
          </p:txBody>
        </p:sp>
        <p:pic>
          <p:nvPicPr>
            <p:cNvPr id="25606" name="Picture 68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Text Box 17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>
            <a:spAutoFit/>
          </a:bodyPr>
          <a:lstStyle/>
          <a:p>
            <a:pPr>
              <a:tabLst>
                <a:tab pos="8605838" algn="r"/>
              </a:tabLst>
            </a:pPr>
            <a:r>
              <a:rPr lang="fr-FR" sz="1000" dirty="0">
                <a:solidFill>
                  <a:schemeClr val="bg2"/>
                </a:solidFill>
                <a:latin typeface="Tahoma" pitchFamily="34" charset="0"/>
              </a:rPr>
              <a:t>	</a:t>
            </a:r>
            <a:r>
              <a:rPr lang="fr-FR" sz="1000" b="1" dirty="0">
                <a:solidFill>
                  <a:schemeClr val="bg2"/>
                </a:solidFill>
                <a:latin typeface="Tahoma" pitchFamily="34" charset="0"/>
              </a:rPr>
              <a:t>page </a:t>
            </a:r>
            <a:fld id="{B73EB43D-E443-4AB6-8CEE-8F4D4D768CF1}" type="slidenum">
              <a:rPr lang="fr-FR" sz="1000" b="1">
                <a:solidFill>
                  <a:schemeClr val="bg2"/>
                </a:solidFill>
                <a:latin typeface="Tahoma" pitchFamily="34" charset="0"/>
              </a:rPr>
              <a:pPr>
                <a:tabLst>
                  <a:tab pos="8605838" algn="r"/>
                </a:tabLst>
              </a:pPr>
              <a:t>‹N°›</a:t>
            </a:fld>
            <a:endParaRPr lang="fr-FR" sz="1000" b="1" dirty="0">
              <a:solidFill>
                <a:schemeClr val="bg2"/>
              </a:solidFill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82" r:id="rId1"/>
    <p:sldLayoutId id="2147485581" r:id="rId2"/>
    <p:sldLayoutId id="2147485580" r:id="rId3"/>
    <p:sldLayoutId id="2147485579" r:id="rId4"/>
    <p:sldLayoutId id="2147485578" r:id="rId5"/>
    <p:sldLayoutId id="2147485577" r:id="rId6"/>
    <p:sldLayoutId id="2147485576" r:id="rId7"/>
    <p:sldLayoutId id="2147485575" r:id="rId8"/>
    <p:sldLayoutId id="2147485574" r:id="rId9"/>
    <p:sldLayoutId id="2147485573" r:id="rId10"/>
    <p:sldLayoutId id="21474855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88727367"/>
              </p:ext>
            </p:extLst>
          </p:nvPr>
        </p:nvGraphicFramePr>
        <p:xfrm>
          <a:off x="692150" y="257175"/>
          <a:ext cx="9213850" cy="827405"/>
        </p:xfrm>
        <a:graphic>
          <a:graphicData uri="http://schemas.openxmlformats.org/drawingml/2006/table">
            <a:tbl>
              <a:tblPr/>
              <a:tblGrid>
                <a:gridCol w="9213850"/>
              </a:tblGrid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Evolution du rapport P selon le recul dans le temps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2541"/>
                    </a:solidFill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lvl="0">
                        <a:spcBef>
                          <a:spcPct val="50000"/>
                        </a:spcBef>
                      </a:pPr>
                      <a:endParaRPr lang="fr-FR" sz="1600" b="0" noProof="0" dirty="0">
                        <a:solidFill>
                          <a:schemeClr val="bg1"/>
                        </a:solidFill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448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6" name="Graphique 35"/>
          <p:cNvGraphicFramePr/>
          <p:nvPr/>
        </p:nvGraphicFramePr>
        <p:xfrm>
          <a:off x="355600" y="1672167"/>
          <a:ext cx="8458200" cy="3877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2" name="Rectangle 41"/>
          <p:cNvSpPr/>
          <p:nvPr/>
        </p:nvSpPr>
        <p:spPr>
          <a:xfrm>
            <a:off x="450156" y="1386344"/>
            <a:ext cx="353058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smtClean="0">
                <a:solidFill>
                  <a:srgbClr val="432541"/>
                </a:solidFill>
                <a:latin typeface="Arial" charset="0"/>
              </a:rPr>
              <a:t>Rapport  DP </a:t>
            </a:r>
            <a:r>
              <a:rPr lang="fr-FR" sz="1200" b="0" dirty="0" smtClean="0">
                <a:solidFill>
                  <a:srgbClr val="432541"/>
                </a:solidFill>
                <a:latin typeface="Arial" charset="0"/>
              </a:rPr>
              <a:t>(1,00=100% de la projection native)</a:t>
            </a:r>
            <a:endParaRPr lang="en-US" sz="1200" b="0" dirty="0">
              <a:solidFill>
                <a:srgbClr val="43254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727256" y="5437644"/>
            <a:ext cx="122822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smtClean="0">
                <a:solidFill>
                  <a:srgbClr val="432541"/>
                </a:solidFill>
                <a:latin typeface="Arial" charset="0"/>
              </a:rPr>
              <a:t>Recul en mois</a:t>
            </a:r>
            <a:endParaRPr lang="en-US" sz="1200" dirty="0">
              <a:solidFill>
                <a:srgbClr val="43254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53356" y="5742444"/>
            <a:ext cx="8757344" cy="577081"/>
          </a:xfrm>
          <a:prstGeom prst="rect">
            <a:avLst/>
          </a:prstGeom>
          <a:solidFill>
            <a:srgbClr val="CCBECC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Note : Pour chaque mois,  j’ai dû faire la moyenne des observations (exemple : 5</a:t>
            </a:r>
            <a:r>
              <a:rPr lang="fr-FR" sz="1050" baseline="30000" dirty="0" smtClean="0">
                <a:solidFill>
                  <a:srgbClr val="432541"/>
                </a:solidFill>
                <a:latin typeface="Arial" charset="0"/>
              </a:rPr>
              <a:t>ème</a:t>
            </a:r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 mois de recul -&gt; 2 observations (0,88 et 0,91) -&gt; j’ai pris la valeur moyenne 0,89 .</a:t>
            </a:r>
          </a:p>
          <a:p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Comme on le voit, absence de « stabilisation dans le temps… et absence de corrélation entre ces variables…</a:t>
            </a:r>
            <a:endParaRPr lang="en-US" sz="1050" dirty="0">
              <a:solidFill>
                <a:srgbClr val="43254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168900" y="1348244"/>
            <a:ext cx="4127500" cy="577081"/>
          </a:xfrm>
          <a:prstGeom prst="rect">
            <a:avLst/>
          </a:prstGeom>
          <a:solidFill>
            <a:srgbClr val="CCBECC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Valeur max = 1,75, soit une projection 75% plus importante que la native.</a:t>
            </a:r>
          </a:p>
          <a:p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Valeur min = 0,2, soit une projection 5 fois plus petite…</a:t>
            </a:r>
            <a:endParaRPr lang="en-US" sz="1050" dirty="0">
              <a:solidFill>
                <a:srgbClr val="43254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88727367"/>
              </p:ext>
            </p:extLst>
          </p:nvPr>
        </p:nvGraphicFramePr>
        <p:xfrm>
          <a:off x="692150" y="257175"/>
          <a:ext cx="9213850" cy="827405"/>
        </p:xfrm>
        <a:graphic>
          <a:graphicData uri="http://schemas.openxmlformats.org/drawingml/2006/table">
            <a:tbl>
              <a:tblPr/>
              <a:tblGrid>
                <a:gridCol w="9213850"/>
              </a:tblGrid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Evolution du rapport P selon le recul dans le temps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2541"/>
                    </a:solidFill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lvl="0">
                        <a:spcBef>
                          <a:spcPct val="50000"/>
                        </a:spcBef>
                      </a:pPr>
                      <a:endParaRPr lang="fr-FR" sz="1600" b="0" noProof="0" dirty="0">
                        <a:solidFill>
                          <a:schemeClr val="bg1"/>
                        </a:solidFill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4487"/>
                    </a:solidFill>
                  </a:tcPr>
                </a:tc>
              </a:tr>
            </a:tbl>
          </a:graphicData>
        </a:graphic>
      </p:graphicFrame>
      <p:sp>
        <p:nvSpPr>
          <p:cNvPr id="46" name="Rectangle 45"/>
          <p:cNvSpPr/>
          <p:nvPr/>
        </p:nvSpPr>
        <p:spPr>
          <a:xfrm>
            <a:off x="691456" y="1106944"/>
            <a:ext cx="8757344" cy="2308324"/>
          </a:xfrm>
          <a:prstGeom prst="rect">
            <a:avLst/>
          </a:prstGeom>
          <a:solidFill>
            <a:srgbClr val="CCBECC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>
              <a:buFont typeface="Wingdings"/>
              <a:buChar char="è"/>
            </a:pPr>
            <a:r>
              <a:rPr lang="fr-FR" sz="1400" dirty="0" smtClean="0">
                <a:solidFill>
                  <a:srgbClr val="432541"/>
                </a:solidFill>
                <a:latin typeface="Arial" charset="0"/>
              </a:rPr>
              <a:t>Comme on le voit, absence de « stabilisation » dans le temps du rapport PR/PN… et absence de corrélation entre ces variables…</a:t>
            </a:r>
          </a:p>
          <a:p>
            <a:pPr>
              <a:buFont typeface="Wingdings"/>
              <a:buChar char="è"/>
            </a:pPr>
            <a:endParaRPr lang="fr-FR" sz="1400" dirty="0" smtClean="0">
              <a:solidFill>
                <a:srgbClr val="432541"/>
              </a:solidFill>
              <a:latin typeface="Arial" charset="0"/>
            </a:endParaRPr>
          </a:p>
          <a:p>
            <a:pPr lvl="1">
              <a:buFont typeface="Wingdings"/>
              <a:buChar char="è"/>
            </a:pPr>
            <a:r>
              <a:rPr lang="fr-FR" sz="1400" dirty="0" smtClean="0">
                <a:solidFill>
                  <a:srgbClr val="432541"/>
                </a:solidFill>
                <a:latin typeface="Arial" charset="0"/>
              </a:rPr>
              <a:t> A la question, est-ce que la projection tend à revenir à sa taille d’origine, la réponse est non !</a:t>
            </a:r>
          </a:p>
          <a:p>
            <a:pPr lvl="1">
              <a:buFont typeface="Wingdings"/>
              <a:buChar char="è"/>
            </a:pPr>
            <a:r>
              <a:rPr lang="fr-FR" sz="1400" dirty="0" smtClean="0">
                <a:solidFill>
                  <a:srgbClr val="432541"/>
                </a:solidFill>
                <a:latin typeface="Arial" charset="0"/>
              </a:rPr>
              <a:t> </a:t>
            </a:r>
            <a:r>
              <a:rPr lang="fr-FR" sz="1800" u="sng" dirty="0" smtClean="0">
                <a:solidFill>
                  <a:srgbClr val="432541"/>
                </a:solidFill>
                <a:latin typeface="Arial" charset="0"/>
              </a:rPr>
              <a:t>ATTENTION</a:t>
            </a:r>
            <a:r>
              <a:rPr lang="fr-FR" sz="1400" dirty="0" smtClean="0">
                <a:solidFill>
                  <a:srgbClr val="432541"/>
                </a:solidFill>
                <a:latin typeface="Arial" charset="0"/>
              </a:rPr>
              <a:t> </a:t>
            </a:r>
            <a:r>
              <a:rPr lang="fr-FR" sz="1400" u="sng" dirty="0" smtClean="0">
                <a:solidFill>
                  <a:srgbClr val="432541"/>
                </a:solidFill>
                <a:latin typeface="Arial" charset="0"/>
              </a:rPr>
              <a:t>GROSSE </a:t>
            </a:r>
            <a:r>
              <a:rPr lang="fr-FR" sz="1400" u="sng" dirty="0" smtClean="0">
                <a:solidFill>
                  <a:srgbClr val="432541"/>
                </a:solidFill>
                <a:latin typeface="Arial" charset="0"/>
              </a:rPr>
              <a:t>LIMITE </a:t>
            </a:r>
            <a:r>
              <a:rPr lang="fr-FR" sz="1400" u="sng" dirty="0" smtClean="0">
                <a:solidFill>
                  <a:srgbClr val="432541"/>
                </a:solidFill>
                <a:latin typeface="Arial" charset="0"/>
              </a:rPr>
              <a:t>POUR L’ENSEMBLE DE CES RESULTATS </a:t>
            </a:r>
            <a:r>
              <a:rPr lang="fr-FR" sz="1400" dirty="0" smtClean="0">
                <a:solidFill>
                  <a:srgbClr val="432541"/>
                </a:solidFill>
                <a:latin typeface="Arial" charset="0"/>
              </a:rPr>
              <a:t>: </a:t>
            </a:r>
            <a:r>
              <a:rPr lang="fr-FR" sz="1400" dirty="0" smtClean="0">
                <a:solidFill>
                  <a:srgbClr val="432541"/>
                </a:solidFill>
                <a:latin typeface="Arial" charset="0"/>
              </a:rPr>
              <a:t>basé sur seulement 70 observations (un peu juste, il faudrait avoir une </a:t>
            </a:r>
            <a:r>
              <a:rPr lang="fr-FR" sz="1400" dirty="0" smtClean="0">
                <a:solidFill>
                  <a:srgbClr val="432541"/>
                </a:solidFill>
                <a:latin typeface="Arial" charset="0"/>
              </a:rPr>
              <a:t>quinzaine d’observations </a:t>
            </a:r>
            <a:r>
              <a:rPr lang="fr-FR" sz="1400" dirty="0" smtClean="0">
                <a:solidFill>
                  <a:srgbClr val="432541"/>
                </a:solidFill>
                <a:latin typeface="Arial" charset="0"/>
              </a:rPr>
              <a:t>par mois pour tirer de véritables conclusions </a:t>
            </a:r>
            <a:r>
              <a:rPr lang="fr-FR" sz="1400" dirty="0" smtClean="0">
                <a:solidFill>
                  <a:srgbClr val="432541"/>
                </a:solidFill>
                <a:latin typeface="Arial" charset="0"/>
              </a:rPr>
              <a:t>statistiques. Ici on n’a que 1 à 4 observations par mois…) </a:t>
            </a:r>
            <a:endParaRPr lang="fr-FR" sz="1400" dirty="0" smtClean="0">
              <a:solidFill>
                <a:srgbClr val="432541"/>
              </a:solidFill>
              <a:latin typeface="Arial" charset="0"/>
            </a:endParaRPr>
          </a:p>
          <a:p>
            <a:pPr>
              <a:buFont typeface="Wingdings"/>
              <a:buChar char="è"/>
            </a:pPr>
            <a:r>
              <a:rPr lang="fr-FR" sz="1400" dirty="0" smtClean="0">
                <a:solidFill>
                  <a:srgbClr val="432541"/>
                </a:solidFill>
                <a:latin typeface="Arial" charset="0"/>
              </a:rPr>
              <a:t>Si on regarde par tranches de 6 mois, on s’aperçoit que la projection tend à se réduire en-deçà de la projection native </a:t>
            </a:r>
            <a:r>
              <a:rPr lang="fr-FR" sz="1400" dirty="0" smtClean="0">
                <a:solidFill>
                  <a:srgbClr val="432541"/>
                </a:solidFill>
                <a:latin typeface="Arial" charset="0"/>
              </a:rPr>
              <a:t>(</a:t>
            </a:r>
            <a:r>
              <a:rPr lang="fr-FR" sz="1400" u="sng" dirty="0" smtClean="0">
                <a:solidFill>
                  <a:srgbClr val="432541"/>
                </a:solidFill>
                <a:latin typeface="Arial" charset="0"/>
              </a:rPr>
              <a:t>attention</a:t>
            </a:r>
            <a:r>
              <a:rPr lang="fr-FR" sz="1400" dirty="0" smtClean="0">
                <a:solidFill>
                  <a:srgbClr val="432541"/>
                </a:solidFill>
                <a:latin typeface="Arial" charset="0"/>
              </a:rPr>
              <a:t> à chaque tranche, je regarde la moyenne sur l’ensemble de la période et non pas la moyenne le 12</a:t>
            </a:r>
            <a:r>
              <a:rPr lang="fr-FR" sz="1400" baseline="30000" dirty="0" smtClean="0">
                <a:solidFill>
                  <a:srgbClr val="432541"/>
                </a:solidFill>
                <a:latin typeface="Arial" charset="0"/>
              </a:rPr>
              <a:t>ème</a:t>
            </a:r>
            <a:r>
              <a:rPr lang="fr-FR" sz="1400" dirty="0" smtClean="0">
                <a:solidFill>
                  <a:srgbClr val="432541"/>
                </a:solidFill>
                <a:latin typeface="Arial" charset="0"/>
              </a:rPr>
              <a:t> mois, le 18</a:t>
            </a:r>
            <a:r>
              <a:rPr lang="fr-FR" sz="1400" baseline="30000" dirty="0" smtClean="0">
                <a:solidFill>
                  <a:srgbClr val="432541"/>
                </a:solidFill>
                <a:latin typeface="Arial" charset="0"/>
              </a:rPr>
              <a:t>ème</a:t>
            </a:r>
            <a:r>
              <a:rPr lang="fr-FR" sz="1400" dirty="0" smtClean="0">
                <a:solidFill>
                  <a:srgbClr val="432541"/>
                </a:solidFill>
                <a:latin typeface="Arial" charset="0"/>
              </a:rPr>
              <a:t>, le 24</a:t>
            </a:r>
            <a:r>
              <a:rPr lang="fr-FR" sz="1400" baseline="30000" dirty="0" smtClean="0">
                <a:solidFill>
                  <a:srgbClr val="432541"/>
                </a:solidFill>
                <a:latin typeface="Arial" charset="0"/>
              </a:rPr>
              <a:t>ème</a:t>
            </a:r>
            <a:r>
              <a:rPr lang="fr-FR" sz="1400" dirty="0" smtClean="0">
                <a:solidFill>
                  <a:srgbClr val="432541"/>
                </a:solidFill>
                <a:latin typeface="Arial" charset="0"/>
              </a:rPr>
              <a:t> mois, etc.) :</a:t>
            </a:r>
            <a:endParaRPr lang="fr-FR" sz="1400" dirty="0" smtClean="0">
              <a:solidFill>
                <a:srgbClr val="432541"/>
              </a:solidFill>
              <a:latin typeface="Arial" charset="0"/>
            </a:endParaRPr>
          </a:p>
        </p:txBody>
      </p:sp>
      <p:graphicFrame>
        <p:nvGraphicFramePr>
          <p:cNvPr id="8" name="Graphique 7"/>
          <p:cNvGraphicFramePr/>
          <p:nvPr/>
        </p:nvGraphicFramePr>
        <p:xfrm>
          <a:off x="927100" y="3657599"/>
          <a:ext cx="7708900" cy="3009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>
            <a:off x="856556" y="3456444"/>
            <a:ext cx="353058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smtClean="0">
                <a:solidFill>
                  <a:srgbClr val="432541"/>
                </a:solidFill>
                <a:latin typeface="Arial" charset="0"/>
              </a:rPr>
              <a:t>Rapport  </a:t>
            </a:r>
            <a:r>
              <a:rPr lang="fr-FR" sz="1200" dirty="0" smtClean="0">
                <a:solidFill>
                  <a:srgbClr val="432541"/>
                </a:solidFill>
                <a:latin typeface="Arial" charset="0"/>
              </a:rPr>
              <a:t>P </a:t>
            </a:r>
            <a:r>
              <a:rPr lang="fr-FR" sz="1200" b="0" dirty="0" smtClean="0">
                <a:solidFill>
                  <a:srgbClr val="432541"/>
                </a:solidFill>
                <a:latin typeface="Arial" charset="0"/>
              </a:rPr>
              <a:t>(1,00=100% de la projection native)</a:t>
            </a:r>
            <a:endParaRPr lang="en-US" sz="1200" b="0" dirty="0">
              <a:solidFill>
                <a:srgbClr val="43254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501956" y="6275844"/>
            <a:ext cx="60305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smtClean="0">
                <a:solidFill>
                  <a:srgbClr val="432541"/>
                </a:solidFill>
                <a:latin typeface="Arial" charset="0"/>
              </a:rPr>
              <a:t>Recul</a:t>
            </a:r>
            <a:endParaRPr lang="en-US" sz="1200" dirty="0">
              <a:solidFill>
                <a:srgbClr val="43254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88727367"/>
              </p:ext>
            </p:extLst>
          </p:nvPr>
        </p:nvGraphicFramePr>
        <p:xfrm>
          <a:off x="692150" y="257175"/>
          <a:ext cx="9213850" cy="827405"/>
        </p:xfrm>
        <a:graphic>
          <a:graphicData uri="http://schemas.openxmlformats.org/drawingml/2006/table">
            <a:tbl>
              <a:tblPr/>
              <a:tblGrid>
                <a:gridCol w="9213850"/>
              </a:tblGrid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Evolution du rapport P selon le recul dans le temps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2541"/>
                    </a:solidFill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lvl="0">
                        <a:spcBef>
                          <a:spcPct val="50000"/>
                        </a:spcBef>
                      </a:pPr>
                      <a:endParaRPr lang="fr-FR" sz="1600" b="0" noProof="0" dirty="0">
                        <a:solidFill>
                          <a:schemeClr val="bg1"/>
                        </a:solidFill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4487"/>
                    </a:solidFill>
                  </a:tcPr>
                </a:tc>
              </a:tr>
            </a:tbl>
          </a:graphicData>
        </a:graphic>
      </p:graphicFrame>
      <p:sp>
        <p:nvSpPr>
          <p:cNvPr id="46" name="Rectangle 45"/>
          <p:cNvSpPr/>
          <p:nvPr/>
        </p:nvSpPr>
        <p:spPr>
          <a:xfrm>
            <a:off x="691456" y="1259344"/>
            <a:ext cx="8757344" cy="523220"/>
          </a:xfrm>
          <a:prstGeom prst="rect">
            <a:avLst/>
          </a:prstGeom>
          <a:solidFill>
            <a:srgbClr val="CCBECC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>
              <a:buFont typeface="Wingdings"/>
              <a:buChar char="è"/>
            </a:pPr>
            <a:r>
              <a:rPr lang="fr-FR" sz="1400" dirty="0" smtClean="0">
                <a:solidFill>
                  <a:srgbClr val="432541"/>
                </a:solidFill>
                <a:latin typeface="Arial" charset="0"/>
              </a:rPr>
              <a:t>…ceci est encore plus flagrant sur des tranches annuelles : </a:t>
            </a:r>
            <a:r>
              <a:rPr lang="fr-FR" sz="1400" dirty="0" smtClean="0">
                <a:solidFill>
                  <a:srgbClr val="432541"/>
                </a:solidFill>
                <a:latin typeface="Arial" charset="0"/>
              </a:rPr>
              <a:t>on passe de 22% en-deçà de la projection native à 29% dans la quatrième année.</a:t>
            </a:r>
            <a:endParaRPr lang="fr-FR" sz="1400" dirty="0" smtClean="0">
              <a:solidFill>
                <a:srgbClr val="432541"/>
              </a:solidFill>
              <a:latin typeface="Arial" charset="0"/>
            </a:endParaRPr>
          </a:p>
        </p:txBody>
      </p:sp>
      <p:graphicFrame>
        <p:nvGraphicFramePr>
          <p:cNvPr id="8" name="Graphique 7"/>
          <p:cNvGraphicFramePr/>
          <p:nvPr/>
        </p:nvGraphicFramePr>
        <p:xfrm>
          <a:off x="1054100" y="2374899"/>
          <a:ext cx="7708900" cy="3009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>
            <a:off x="983556" y="2084844"/>
            <a:ext cx="353058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smtClean="0">
                <a:solidFill>
                  <a:srgbClr val="432541"/>
                </a:solidFill>
                <a:latin typeface="Arial" charset="0"/>
              </a:rPr>
              <a:t>Rapport  </a:t>
            </a:r>
            <a:r>
              <a:rPr lang="fr-FR" sz="1200" dirty="0" smtClean="0">
                <a:solidFill>
                  <a:srgbClr val="432541"/>
                </a:solidFill>
                <a:latin typeface="Arial" charset="0"/>
              </a:rPr>
              <a:t>P </a:t>
            </a:r>
            <a:r>
              <a:rPr lang="fr-FR" sz="1200" b="0" dirty="0" smtClean="0">
                <a:solidFill>
                  <a:srgbClr val="432541"/>
                </a:solidFill>
                <a:latin typeface="Arial" charset="0"/>
              </a:rPr>
              <a:t>(1,00=100% de la projection native)</a:t>
            </a:r>
            <a:endParaRPr lang="en-US" sz="1200" b="0" dirty="0">
              <a:solidFill>
                <a:srgbClr val="43254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514656" y="5056644"/>
            <a:ext cx="60305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smtClean="0">
                <a:solidFill>
                  <a:srgbClr val="432541"/>
                </a:solidFill>
                <a:latin typeface="Arial" charset="0"/>
              </a:rPr>
              <a:t>Recul</a:t>
            </a:r>
            <a:endParaRPr lang="en-US" sz="1200" dirty="0">
              <a:solidFill>
                <a:srgbClr val="43254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88727367"/>
              </p:ext>
            </p:extLst>
          </p:nvPr>
        </p:nvGraphicFramePr>
        <p:xfrm>
          <a:off x="692150" y="257175"/>
          <a:ext cx="9213850" cy="827405"/>
        </p:xfrm>
        <a:graphic>
          <a:graphicData uri="http://schemas.openxmlformats.org/drawingml/2006/table">
            <a:tbl>
              <a:tblPr/>
              <a:tblGrid>
                <a:gridCol w="9213850"/>
              </a:tblGrid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Evolution du rapport T selon le recul dans le temps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2541"/>
                    </a:solidFill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lvl="0">
                        <a:spcBef>
                          <a:spcPct val="50000"/>
                        </a:spcBef>
                      </a:pPr>
                      <a:endParaRPr lang="fr-FR" sz="1600" b="0" noProof="0" dirty="0">
                        <a:solidFill>
                          <a:schemeClr val="bg1"/>
                        </a:solidFill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448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6" name="Graphique 35"/>
          <p:cNvGraphicFramePr/>
          <p:nvPr/>
        </p:nvGraphicFramePr>
        <p:xfrm>
          <a:off x="355600" y="1672167"/>
          <a:ext cx="8458200" cy="3877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2" name="Rectangle 41"/>
          <p:cNvSpPr/>
          <p:nvPr/>
        </p:nvSpPr>
        <p:spPr>
          <a:xfrm>
            <a:off x="450156" y="1386344"/>
            <a:ext cx="31758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smtClean="0">
                <a:solidFill>
                  <a:srgbClr val="432541"/>
                </a:solidFill>
                <a:latin typeface="Arial" charset="0"/>
              </a:rPr>
              <a:t>Rapport  </a:t>
            </a:r>
            <a:r>
              <a:rPr lang="fr-FR" sz="1200" dirty="0" smtClean="0">
                <a:solidFill>
                  <a:srgbClr val="432541"/>
                </a:solidFill>
                <a:latin typeface="Arial" charset="0"/>
              </a:rPr>
              <a:t>T </a:t>
            </a:r>
            <a:r>
              <a:rPr lang="fr-FR" sz="1200" b="0" dirty="0" smtClean="0">
                <a:solidFill>
                  <a:srgbClr val="432541"/>
                </a:solidFill>
                <a:latin typeface="Arial" charset="0"/>
              </a:rPr>
              <a:t>(1,00=100% de la taille native)</a:t>
            </a:r>
            <a:endParaRPr lang="en-US" sz="1200" b="0" dirty="0">
              <a:solidFill>
                <a:srgbClr val="43254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727256" y="5437644"/>
            <a:ext cx="122822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smtClean="0">
                <a:solidFill>
                  <a:srgbClr val="432541"/>
                </a:solidFill>
                <a:latin typeface="Arial" charset="0"/>
              </a:rPr>
              <a:t>Recul en mois</a:t>
            </a:r>
            <a:endParaRPr lang="en-US" sz="1200" dirty="0">
              <a:solidFill>
                <a:srgbClr val="43254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516956" y="5932944"/>
            <a:ext cx="5239444" cy="253916"/>
          </a:xfrm>
          <a:prstGeom prst="rect">
            <a:avLst/>
          </a:prstGeom>
          <a:solidFill>
            <a:srgbClr val="CCBECC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Note : </a:t>
            </a:r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A chaque mois, correspond à la moyenne </a:t>
            </a:r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des observations </a:t>
            </a:r>
            <a:endParaRPr lang="en-US" sz="1050" dirty="0">
              <a:solidFill>
                <a:srgbClr val="43254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889500" y="1475244"/>
            <a:ext cx="4572000" cy="577081"/>
          </a:xfrm>
          <a:prstGeom prst="rect">
            <a:avLst/>
          </a:prstGeom>
          <a:solidFill>
            <a:srgbClr val="CCBECC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Valeur max = </a:t>
            </a:r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1,5, </a:t>
            </a:r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soit une projection </a:t>
            </a:r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50% </a:t>
            </a:r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plus importante que la native.</a:t>
            </a:r>
          </a:p>
          <a:p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Valeur min = </a:t>
            </a:r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0,64, </a:t>
            </a:r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soit une </a:t>
            </a:r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taille 36% en dessous de la taille native…</a:t>
            </a:r>
            <a:endParaRPr lang="en-US" sz="1050" dirty="0">
              <a:solidFill>
                <a:srgbClr val="43254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88727367"/>
              </p:ext>
            </p:extLst>
          </p:nvPr>
        </p:nvGraphicFramePr>
        <p:xfrm>
          <a:off x="692150" y="257175"/>
          <a:ext cx="9213850" cy="827405"/>
        </p:xfrm>
        <a:graphic>
          <a:graphicData uri="http://schemas.openxmlformats.org/drawingml/2006/table">
            <a:tbl>
              <a:tblPr/>
              <a:tblGrid>
                <a:gridCol w="9213850"/>
              </a:tblGrid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Evolution du rapport T selon le recul dans le temps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2541"/>
                    </a:solidFill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lvl="0">
                        <a:spcBef>
                          <a:spcPct val="50000"/>
                        </a:spcBef>
                      </a:pPr>
                      <a:endParaRPr lang="fr-FR" sz="1600" b="0" noProof="0" dirty="0">
                        <a:solidFill>
                          <a:schemeClr val="bg1"/>
                        </a:solidFill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4487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66056" y="1360944"/>
            <a:ext cx="9062144" cy="523220"/>
          </a:xfrm>
          <a:prstGeom prst="rect">
            <a:avLst/>
          </a:prstGeom>
          <a:solidFill>
            <a:srgbClr val="CCBECC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>
              <a:buFont typeface="Wingdings"/>
              <a:buChar char="è"/>
            </a:pPr>
            <a:r>
              <a:rPr lang="fr-FR" sz="1400" dirty="0" smtClean="0">
                <a:solidFill>
                  <a:srgbClr val="432541"/>
                </a:solidFill>
                <a:latin typeface="Arial" charset="0"/>
              </a:rPr>
              <a:t> </a:t>
            </a:r>
            <a:r>
              <a:rPr lang="fr-FR" sz="1400" dirty="0" smtClean="0">
                <a:solidFill>
                  <a:srgbClr val="432541"/>
                </a:solidFill>
                <a:latin typeface="Arial" charset="0"/>
              </a:rPr>
              <a:t>Ici on voit que la taille reconstruite demeure constante dans le temps par rapport à la taille native</a:t>
            </a:r>
          </a:p>
          <a:p>
            <a:r>
              <a:rPr lang="fr-FR" sz="1400" dirty="0" smtClean="0">
                <a:solidFill>
                  <a:srgbClr val="432541"/>
                </a:solidFill>
                <a:latin typeface="Arial" charset="0"/>
              </a:rPr>
              <a:t>Elle passe de 10% </a:t>
            </a:r>
            <a:r>
              <a:rPr lang="fr-FR" sz="1400" dirty="0" smtClean="0">
                <a:solidFill>
                  <a:srgbClr val="432541"/>
                </a:solidFill>
                <a:latin typeface="Arial" charset="0"/>
              </a:rPr>
              <a:t>au-dessus </a:t>
            </a:r>
            <a:r>
              <a:rPr lang="fr-FR" sz="1400" dirty="0" smtClean="0">
                <a:solidFill>
                  <a:srgbClr val="432541"/>
                </a:solidFill>
                <a:latin typeface="Arial" charset="0"/>
              </a:rPr>
              <a:t>durant la première année à 5% au dessus dans la quatrième…</a:t>
            </a:r>
            <a:endParaRPr lang="fr-FR" sz="1400" dirty="0" smtClean="0">
              <a:solidFill>
                <a:srgbClr val="432541"/>
              </a:solidFill>
              <a:latin typeface="Arial" charset="0"/>
            </a:endParaRPr>
          </a:p>
        </p:txBody>
      </p:sp>
      <p:graphicFrame>
        <p:nvGraphicFramePr>
          <p:cNvPr id="9" name="Graphique 8"/>
          <p:cNvGraphicFramePr/>
          <p:nvPr/>
        </p:nvGraphicFramePr>
        <p:xfrm>
          <a:off x="1054100" y="2374899"/>
          <a:ext cx="7708900" cy="3009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9"/>
          <p:cNvSpPr/>
          <p:nvPr/>
        </p:nvSpPr>
        <p:spPr>
          <a:xfrm>
            <a:off x="983556" y="2084844"/>
            <a:ext cx="31758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smtClean="0">
                <a:solidFill>
                  <a:srgbClr val="432541"/>
                </a:solidFill>
                <a:latin typeface="Arial" charset="0"/>
              </a:rPr>
              <a:t>Rapport  </a:t>
            </a:r>
            <a:r>
              <a:rPr lang="fr-FR" sz="1200" dirty="0" smtClean="0">
                <a:solidFill>
                  <a:srgbClr val="432541"/>
                </a:solidFill>
                <a:latin typeface="Arial" charset="0"/>
              </a:rPr>
              <a:t>T </a:t>
            </a:r>
            <a:r>
              <a:rPr lang="fr-FR" sz="1200" b="0" dirty="0" smtClean="0">
                <a:solidFill>
                  <a:srgbClr val="432541"/>
                </a:solidFill>
                <a:latin typeface="Arial" charset="0"/>
              </a:rPr>
              <a:t>(1,00=100% de la </a:t>
            </a:r>
            <a:r>
              <a:rPr lang="fr-FR" sz="1200" b="0" dirty="0" smtClean="0">
                <a:solidFill>
                  <a:srgbClr val="432541"/>
                </a:solidFill>
                <a:latin typeface="Arial" charset="0"/>
              </a:rPr>
              <a:t>taille native</a:t>
            </a:r>
            <a:r>
              <a:rPr lang="fr-FR" sz="1200" b="0" dirty="0" smtClean="0">
                <a:solidFill>
                  <a:srgbClr val="432541"/>
                </a:solidFill>
                <a:latin typeface="Arial" charset="0"/>
              </a:rPr>
              <a:t>)</a:t>
            </a:r>
            <a:endParaRPr lang="en-US" sz="1200" b="0" dirty="0">
              <a:solidFill>
                <a:srgbClr val="43254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514656" y="5056644"/>
            <a:ext cx="60305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smtClean="0">
                <a:solidFill>
                  <a:srgbClr val="432541"/>
                </a:solidFill>
                <a:latin typeface="Arial" charset="0"/>
              </a:rPr>
              <a:t>Recul</a:t>
            </a:r>
            <a:endParaRPr lang="en-US" sz="1200" dirty="0">
              <a:solidFill>
                <a:srgbClr val="43254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xte &amp; Objectifs suite ...">
  <a:themeElements>
    <a:clrScheme name="Contexte &amp; Objectifs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texte &amp; Objectifs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ontexte &amp; Objectifs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3_Contexte &amp; Objectifs suite ...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3_Contexte &amp; Objectifs suite ...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3_Contexte &amp; Objectifs suite ...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3_Contexte &amp; Objectifs suite ...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3_Contexte &amp; Objectifs suite ...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3_Contexte &amp; Objectifs suite ...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4312</TotalTime>
  <Words>326</Words>
  <Application>Microsoft Office PowerPoint</Application>
  <PresentationFormat>Format A4 (210 x 297 mm)</PresentationFormat>
  <Paragraphs>54</Paragraphs>
  <Slides>5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Contexte &amp; Objectifs suite ...</vt:lpstr>
      <vt:lpstr>Diapositive 1</vt:lpstr>
      <vt:lpstr>Diapositive 2</vt:lpstr>
      <vt:lpstr>Diapositive 3</vt:lpstr>
      <vt:lpstr>Diapositive 4</vt:lpstr>
      <vt:lpstr>Diapositive 5</vt:lpstr>
    </vt:vector>
  </TitlesOfParts>
  <Company>opinion way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Nicolas CURTELIN</dc:creator>
  <cp:lastModifiedBy>Nicolas Curtelin</cp:lastModifiedBy>
  <cp:revision>7573</cp:revision>
  <cp:lastPrinted>2010-11-17T18:29:07Z</cp:lastPrinted>
  <dcterms:created xsi:type="dcterms:W3CDTF">2000-07-25T17:17:40Z</dcterms:created>
  <dcterms:modified xsi:type="dcterms:W3CDTF">2011-01-07T23:59:22Z</dcterms:modified>
</cp:coreProperties>
</file>